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handoutMasterIdLst>
    <p:handoutMasterId r:id="rId30"/>
  </p:handoutMasterIdLst>
  <p:sldIdLst>
    <p:sldId id="711" r:id="rId2"/>
    <p:sldId id="708" r:id="rId3"/>
    <p:sldId id="733" r:id="rId4"/>
    <p:sldId id="732" r:id="rId5"/>
    <p:sldId id="734" r:id="rId6"/>
    <p:sldId id="731" r:id="rId7"/>
    <p:sldId id="748" r:id="rId8"/>
    <p:sldId id="745" r:id="rId9"/>
    <p:sldId id="746" r:id="rId10"/>
    <p:sldId id="747" r:id="rId11"/>
    <p:sldId id="725" r:id="rId12"/>
    <p:sldId id="726" r:id="rId13"/>
    <p:sldId id="738" r:id="rId14"/>
    <p:sldId id="739" r:id="rId15"/>
    <p:sldId id="737" r:id="rId16"/>
    <p:sldId id="727" r:id="rId17"/>
    <p:sldId id="729" r:id="rId18"/>
    <p:sldId id="730" r:id="rId19"/>
    <p:sldId id="728" r:id="rId20"/>
    <p:sldId id="735" r:id="rId21"/>
    <p:sldId id="736" r:id="rId22"/>
    <p:sldId id="740" r:id="rId23"/>
    <p:sldId id="741" r:id="rId24"/>
    <p:sldId id="742" r:id="rId25"/>
    <p:sldId id="743" r:id="rId26"/>
    <p:sldId id="744" r:id="rId27"/>
    <p:sldId id="722" r:id="rId28"/>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63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288" autoAdjust="0"/>
    <p:restoredTop sz="94615" autoAdjust="0"/>
  </p:normalViewPr>
  <p:slideViewPr>
    <p:cSldViewPr snapToGrid="0">
      <p:cViewPr>
        <p:scale>
          <a:sx n="68" d="100"/>
          <a:sy n="68" d="100"/>
        </p:scale>
        <p:origin x="-660" y="-132"/>
      </p:cViewPr>
      <p:guideLst>
        <p:guide orient="horz" pos="2160"/>
        <p:guide pos="2880"/>
      </p:guideLst>
    </p:cSldViewPr>
  </p:slideViewPr>
  <p:outlineViewPr>
    <p:cViewPr>
      <p:scale>
        <a:sx n="33" d="100"/>
        <a:sy n="33" d="100"/>
      </p:scale>
      <p:origin x="48" y="970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AB22822C-C456-4414-AE06-0587A661ADC6}" type="datetimeFigureOut">
              <a:rPr lang="en-US" smtClean="0"/>
              <a:t>6/20/2020</a:t>
            </a:fld>
            <a:endParaRPr lang="en-US"/>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E4C5F2FF-A11B-4B29-8F2C-663B5EFFB184}" type="slidenum">
              <a:rPr lang="en-US" smtClean="0"/>
              <a:t>‹#›</a:t>
            </a:fld>
            <a:endParaRPr lang="en-US"/>
          </a:p>
        </p:txBody>
      </p:sp>
    </p:spTree>
    <p:extLst>
      <p:ext uri="{BB962C8B-B14F-4D97-AF65-F5344CB8AC3E}">
        <p14:creationId xmlns:p14="http://schemas.microsoft.com/office/powerpoint/2010/main" val="31619215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EC0EEF1-3FD8-4BFA-9B1F-421C87812FCC}" type="datetimeFigureOut">
              <a:rPr lang="en-US" smtClean="0"/>
              <a:pPr/>
              <a:t>6/20/2020</a:t>
            </a:fld>
            <a:endParaRPr lang="en-US"/>
          </a:p>
        </p:txBody>
      </p:sp>
      <p:sp>
        <p:nvSpPr>
          <p:cNvPr id="4" name="Slide Image Placeholder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6BABA33-8F8C-49CF-B59B-65B630054CB3}" type="slidenum">
              <a:rPr lang="en-US" smtClean="0"/>
              <a:pPr/>
              <a:t>‹#›</a:t>
            </a:fld>
            <a:endParaRPr lang="en-US"/>
          </a:p>
        </p:txBody>
      </p:sp>
    </p:spTree>
    <p:extLst>
      <p:ext uri="{BB962C8B-B14F-4D97-AF65-F5344CB8AC3E}">
        <p14:creationId xmlns:p14="http://schemas.microsoft.com/office/powerpoint/2010/main" val="3297442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167673" y="2575408"/>
            <a:ext cx="3516640"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0" name="Group 39"/>
          <p:cNvGrpSpPr/>
          <p:nvPr/>
        </p:nvGrpSpPr>
        <p:grpSpPr>
          <a:xfrm rot="18988672">
            <a:off x="51418" y="189622"/>
            <a:ext cx="387923"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49" name="Freeform 500"/>
          <p:cNvSpPr>
            <a:spLocks/>
          </p:cNvSpPr>
          <p:nvPr/>
        </p:nvSpPr>
        <p:spPr bwMode="auto">
          <a:xfrm>
            <a:off x="2463242" y="4664179"/>
            <a:ext cx="6677183"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68580" tIns="34290" rIns="68580" bIns="34290" numCol="1" anchor="t" anchorCtr="0" compatLnSpc="1">
            <a:prstTxWarp prst="textNoShape">
              <a:avLst/>
            </a:prstTxWarp>
          </a:bodyPr>
          <a:lstStyle/>
          <a:p>
            <a:endParaRPr sz="1350"/>
          </a:p>
        </p:txBody>
      </p:sp>
      <p:grpSp>
        <p:nvGrpSpPr>
          <p:cNvPr id="50" name="Group 49"/>
          <p:cNvGrpSpPr/>
          <p:nvPr/>
        </p:nvGrpSpPr>
        <p:grpSpPr>
          <a:xfrm>
            <a:off x="8575623" y="6542"/>
            <a:ext cx="509347"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59" name="Freeform 413"/>
          <p:cNvSpPr>
            <a:spLocks/>
          </p:cNvSpPr>
          <p:nvPr/>
        </p:nvSpPr>
        <p:spPr bwMode="auto">
          <a:xfrm>
            <a:off x="-17524" y="3007512"/>
            <a:ext cx="9141714"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60" name="Freeform 414"/>
          <p:cNvSpPr>
            <a:spLocks/>
          </p:cNvSpPr>
          <p:nvPr/>
        </p:nvSpPr>
        <p:spPr bwMode="auto">
          <a:xfrm>
            <a:off x="-17524" y="3324747"/>
            <a:ext cx="9141714"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61" name="Group 5"/>
          <p:cNvGrpSpPr>
            <a:grpSpLocks noChangeAspect="1"/>
          </p:cNvGrpSpPr>
          <p:nvPr/>
        </p:nvGrpSpPr>
        <p:grpSpPr bwMode="auto">
          <a:xfrm>
            <a:off x="-1140" y="854146"/>
            <a:ext cx="1411106"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1" name="Group 33"/>
          <p:cNvGrpSpPr>
            <a:grpSpLocks noChangeAspect="1"/>
          </p:cNvGrpSpPr>
          <p:nvPr/>
        </p:nvGrpSpPr>
        <p:grpSpPr bwMode="auto">
          <a:xfrm>
            <a:off x="1286241" y="4544219"/>
            <a:ext cx="1404951"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7" name="Group 43"/>
          <p:cNvGrpSpPr>
            <a:grpSpLocks noChangeAspect="1"/>
          </p:cNvGrpSpPr>
          <p:nvPr/>
        </p:nvGrpSpPr>
        <p:grpSpPr bwMode="auto">
          <a:xfrm>
            <a:off x="876300" y="5011047"/>
            <a:ext cx="1122760"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4" name="Group 93"/>
          <p:cNvGrpSpPr/>
          <p:nvPr/>
        </p:nvGrpSpPr>
        <p:grpSpPr>
          <a:xfrm>
            <a:off x="-16478" y="4350236"/>
            <a:ext cx="1272587"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9" name="Group 43"/>
          <p:cNvGrpSpPr>
            <a:grpSpLocks noChangeAspect="1"/>
          </p:cNvGrpSpPr>
          <p:nvPr/>
        </p:nvGrpSpPr>
        <p:grpSpPr bwMode="auto">
          <a:xfrm>
            <a:off x="2183502" y="4572471"/>
            <a:ext cx="1387874"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06" name="Group 105"/>
          <p:cNvGrpSpPr/>
          <p:nvPr/>
        </p:nvGrpSpPr>
        <p:grpSpPr>
          <a:xfrm rot="1576354">
            <a:off x="8344344" y="2895976"/>
            <a:ext cx="772642"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115" name="Freeform 8"/>
          <p:cNvSpPr>
            <a:spLocks/>
          </p:cNvSpPr>
          <p:nvPr/>
        </p:nvSpPr>
        <p:spPr bwMode="auto">
          <a:xfrm>
            <a:off x="3031996" y="5351894"/>
            <a:ext cx="261938"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116" name="Freeform 115"/>
          <p:cNvSpPr/>
          <p:nvPr/>
        </p:nvSpPr>
        <p:spPr>
          <a:xfrm>
            <a:off x="-21175" y="3533670"/>
            <a:ext cx="9104588"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350"/>
          </a:p>
        </p:txBody>
      </p:sp>
      <p:grpSp>
        <p:nvGrpSpPr>
          <p:cNvPr id="117" name="Group 116"/>
          <p:cNvGrpSpPr/>
          <p:nvPr/>
        </p:nvGrpSpPr>
        <p:grpSpPr>
          <a:xfrm rot="198573">
            <a:off x="899456" y="2684219"/>
            <a:ext cx="1616019"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grpSp>
      <p:grpSp>
        <p:nvGrpSpPr>
          <p:cNvPr id="146" name="Group 5"/>
          <p:cNvGrpSpPr>
            <a:grpSpLocks noChangeAspect="1"/>
          </p:cNvGrpSpPr>
          <p:nvPr/>
        </p:nvGrpSpPr>
        <p:grpSpPr bwMode="auto">
          <a:xfrm>
            <a:off x="6875516" y="4138361"/>
            <a:ext cx="2267293"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1" name="Group 64"/>
          <p:cNvGrpSpPr>
            <a:grpSpLocks noChangeAspect="1"/>
          </p:cNvGrpSpPr>
          <p:nvPr/>
        </p:nvGrpSpPr>
        <p:grpSpPr bwMode="auto">
          <a:xfrm rot="12827499" flipH="1">
            <a:off x="8520313" y="2338535"/>
            <a:ext cx="362814"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ctrTitle"/>
          </p:nvPr>
        </p:nvSpPr>
        <p:spPr>
          <a:xfrm>
            <a:off x="2010966" y="165020"/>
            <a:ext cx="7020314" cy="2263258"/>
          </a:xfrm>
        </p:spPr>
        <p:txBody>
          <a:bodyPr anchor="b">
            <a:normAutofit/>
          </a:bodyPr>
          <a:lstStyle>
            <a:lvl1pPr algn="ctr">
              <a:defRPr sz="4950"/>
            </a:lvl1pPr>
          </a:lstStyle>
          <a:p>
            <a:r>
              <a:rPr lang="en-US" smtClean="0"/>
              <a:t>Click to edit Master title style</a:t>
            </a:r>
            <a:endParaRPr/>
          </a:p>
        </p:txBody>
      </p:sp>
      <p:sp>
        <p:nvSpPr>
          <p:cNvPr id="3" name="Subtitle 2"/>
          <p:cNvSpPr>
            <a:spLocks noGrp="1"/>
          </p:cNvSpPr>
          <p:nvPr>
            <p:ph type="subTitle" idx="1"/>
          </p:nvPr>
        </p:nvSpPr>
        <p:spPr>
          <a:xfrm>
            <a:off x="2927497" y="2476917"/>
            <a:ext cx="5187252" cy="1771600"/>
          </a:xfrm>
        </p:spPr>
        <p:txBody>
          <a:bodyPr>
            <a:normAutofit/>
          </a:bodyPr>
          <a:lstStyle>
            <a:lvl1pPr marL="0" indent="0" algn="ctr">
              <a:spcBef>
                <a:spcPts val="0"/>
              </a:spcBef>
              <a:buNone/>
              <a:defRPr sz="3600" cap="none" baseline="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a:p>
        </p:txBody>
      </p:sp>
    </p:spTree>
    <p:extLst>
      <p:ext uri="{BB962C8B-B14F-4D97-AF65-F5344CB8AC3E}">
        <p14:creationId xmlns:p14="http://schemas.microsoft.com/office/powerpoint/2010/main" val="190230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4217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3000" y="1485900"/>
            <a:ext cx="6858001" cy="2933700"/>
          </a:xfrm>
        </p:spPr>
        <p:txBody>
          <a:bodyPr anchor="b">
            <a:normAutofit/>
          </a:bodyPr>
          <a:lstStyle>
            <a:lvl1pPr algn="l">
              <a:defRPr sz="3900" b="0"/>
            </a:lvl1pPr>
          </a:lstStyle>
          <a:p>
            <a:r>
              <a:rPr lang="en-US" smtClean="0"/>
              <a:t>Click to edit Master title style</a:t>
            </a:r>
            <a:endParaRPr/>
          </a:p>
        </p:txBody>
      </p:sp>
      <p:sp>
        <p:nvSpPr>
          <p:cNvPr id="3" name="Text Placeholder 2"/>
          <p:cNvSpPr>
            <a:spLocks noGrp="1"/>
          </p:cNvSpPr>
          <p:nvPr>
            <p:ph type="body" idx="1"/>
          </p:nvPr>
        </p:nvSpPr>
        <p:spPr>
          <a:xfrm>
            <a:off x="1141810" y="4454034"/>
            <a:ext cx="6858000" cy="1184766"/>
          </a:xfrm>
        </p:spPr>
        <p:txBody>
          <a:bodyPr anchor="t">
            <a:normAutofit/>
          </a:bodyPr>
          <a:lstStyle>
            <a:lvl1pPr marL="0" indent="0" algn="l">
              <a:spcBef>
                <a:spcPts val="0"/>
              </a:spcBef>
              <a:buNone/>
              <a:defRPr sz="1800" cap="none" baseline="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14ADD0-1074-446D-BD4E-C5F6DBE742F4}"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54101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6429"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32877"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14ADD0-1074-446D-BD4E-C5F6DBE742F4}" type="datetimeFigureOut">
              <a:rPr lang="en-US" smtClean="0"/>
              <a:pPr/>
              <a:t>6/20/2020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823368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6429"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146429"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32877"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32877"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14ADD0-1074-446D-BD4E-C5F6DBE742F4}" type="datetimeFigureOut">
              <a:rPr lang="en-US" smtClean="0"/>
              <a:pPr/>
              <a:t>6/20/2020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0895C8-5CE9-41DB-AC56-9DBE35E21820}"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348556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6482633" y="3888585"/>
            <a:ext cx="159761"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7" name="Freeform 50"/>
          <p:cNvSpPr>
            <a:spLocks/>
          </p:cNvSpPr>
          <p:nvPr/>
        </p:nvSpPr>
        <p:spPr bwMode="auto">
          <a:xfrm>
            <a:off x="5085159" y="4191000"/>
            <a:ext cx="405747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94" y="4572001"/>
            <a:ext cx="8561457"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grpSp>
        <p:nvGrpSpPr>
          <p:cNvPr id="9" name="Group 69"/>
          <p:cNvGrpSpPr>
            <a:grpSpLocks noChangeAspect="1"/>
          </p:cNvGrpSpPr>
          <p:nvPr/>
        </p:nvGrpSpPr>
        <p:grpSpPr bwMode="auto">
          <a:xfrm flipH="1">
            <a:off x="7299178" y="958654"/>
            <a:ext cx="1050614"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3" name="Group 69"/>
          <p:cNvGrpSpPr>
            <a:grpSpLocks noChangeAspect="1"/>
          </p:cNvGrpSpPr>
          <p:nvPr/>
        </p:nvGrpSpPr>
        <p:grpSpPr bwMode="auto">
          <a:xfrm>
            <a:off x="8171259" y="1248597"/>
            <a:ext cx="941097"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7" name="Group 69"/>
          <p:cNvGrpSpPr>
            <a:grpSpLocks noChangeAspect="1"/>
          </p:cNvGrpSpPr>
          <p:nvPr/>
        </p:nvGrpSpPr>
        <p:grpSpPr bwMode="auto">
          <a:xfrm>
            <a:off x="6815590" y="2736977"/>
            <a:ext cx="679655"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0" name="Group 50"/>
          <p:cNvGrpSpPr>
            <a:grpSpLocks noChangeAspect="1"/>
          </p:cNvGrpSpPr>
          <p:nvPr/>
        </p:nvGrpSpPr>
        <p:grpSpPr bwMode="auto">
          <a:xfrm>
            <a:off x="7885509" y="2438401"/>
            <a:ext cx="1113762"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89" name="Group 5"/>
          <p:cNvGrpSpPr>
            <a:grpSpLocks noChangeAspect="1"/>
          </p:cNvGrpSpPr>
          <p:nvPr/>
        </p:nvGrpSpPr>
        <p:grpSpPr bwMode="auto">
          <a:xfrm>
            <a:off x="5991045" y="2988646"/>
            <a:ext cx="1829681"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310" name="Freeform 52"/>
          <p:cNvSpPr>
            <a:spLocks/>
          </p:cNvSpPr>
          <p:nvPr/>
        </p:nvSpPr>
        <p:spPr bwMode="auto">
          <a:xfrm>
            <a:off x="1" y="5181601"/>
            <a:ext cx="8372756"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311" name="Group 29"/>
          <p:cNvGrpSpPr>
            <a:grpSpLocks noChangeAspect="1"/>
          </p:cNvGrpSpPr>
          <p:nvPr/>
        </p:nvGrpSpPr>
        <p:grpSpPr bwMode="auto">
          <a:xfrm flipH="1">
            <a:off x="6893653" y="4800600"/>
            <a:ext cx="2249156"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8" name="Group 347"/>
          <p:cNvGrpSpPr/>
          <p:nvPr/>
        </p:nvGrpSpPr>
        <p:grpSpPr>
          <a:xfrm>
            <a:off x="-1191" y="3799402"/>
            <a:ext cx="3289808"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grpSp>
        <p:nvGrpSpPr>
          <p:cNvPr id="422" name="Group 52"/>
          <p:cNvGrpSpPr>
            <a:grpSpLocks noChangeAspect="1"/>
          </p:cNvGrpSpPr>
          <p:nvPr/>
        </p:nvGrpSpPr>
        <p:grpSpPr bwMode="auto">
          <a:xfrm rot="19948164">
            <a:off x="276934" y="506292"/>
            <a:ext cx="669674"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1" name="Group 52"/>
          <p:cNvGrpSpPr>
            <a:grpSpLocks noChangeAspect="1"/>
          </p:cNvGrpSpPr>
          <p:nvPr/>
        </p:nvGrpSpPr>
        <p:grpSpPr bwMode="auto">
          <a:xfrm rot="5825446">
            <a:off x="8675798" y="452755"/>
            <a:ext cx="408172" cy="350313"/>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40" name="Group 66"/>
          <p:cNvGrpSpPr>
            <a:grpSpLocks noChangeAspect="1"/>
          </p:cNvGrpSpPr>
          <p:nvPr/>
        </p:nvGrpSpPr>
        <p:grpSpPr bwMode="auto">
          <a:xfrm>
            <a:off x="17578" y="3048994"/>
            <a:ext cx="291131"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title"/>
          </p:nvPr>
        </p:nvSpPr>
        <p:spPr>
          <a:xfrm>
            <a:off x="1526178" y="828877"/>
            <a:ext cx="4543914" cy="3507549"/>
          </a:xfrm>
        </p:spPr>
        <p:txBody>
          <a:bodyPr anchor="ctr">
            <a:normAutofit/>
          </a:bodyPr>
          <a:lstStyle>
            <a:lvl1pPr algn="ctr">
              <a:defRPr sz="4500"/>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8A14ADD0-1074-446D-BD4E-C5F6DBE742F4}" type="datetimeFigureOut">
              <a:rPr lang="en-US" smtClean="0"/>
              <a:pPr/>
              <a:t>6/20/2020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48293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ADD0-1074-446D-BD4E-C5F6DBE742F4}" type="datetimeFigureOut">
              <a:rPr lang="en-US" smtClean="0"/>
              <a:pPr/>
              <a:t>6/20/2020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171682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Content Placeholder 2"/>
          <p:cNvSpPr>
            <a:spLocks noGrp="1"/>
          </p:cNvSpPr>
          <p:nvPr>
            <p:ph idx="1"/>
          </p:nvPr>
        </p:nvSpPr>
        <p:spPr>
          <a:xfrm>
            <a:off x="3360420" y="457200"/>
            <a:ext cx="5006340" cy="59436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6/20/2020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047644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Picture Placeholder 2"/>
          <p:cNvSpPr>
            <a:spLocks noGrp="1"/>
          </p:cNvSpPr>
          <p:nvPr>
            <p:ph type="pic" idx="1"/>
          </p:nvPr>
        </p:nvSpPr>
        <p:spPr>
          <a:xfrm>
            <a:off x="3360420" y="457200"/>
            <a:ext cx="5006340" cy="5943600"/>
          </a:xfrm>
          <a:solidFill>
            <a:schemeClr val="bg1">
              <a:lumMod val="95000"/>
            </a:schemeClr>
          </a:solidFill>
        </p:spPr>
        <p:txBody>
          <a:bodyPr>
            <a:normAutofit/>
          </a:bodyPr>
          <a:lstStyle>
            <a:lvl1pPr marL="0" indent="0" algn="ctr">
              <a:buNone/>
              <a:defRPr sz="15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6/20/2020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8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103680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92667"/>
            <a:ext cx="1971675" cy="557953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28650" y="592667"/>
            <a:ext cx="5800725" cy="55795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6/20/2020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46742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6571059" y="5521528"/>
            <a:ext cx="257157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1" y="5652179"/>
            <a:ext cx="8561363"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9" name="Freeform 51"/>
          <p:cNvSpPr>
            <a:spLocks/>
          </p:cNvSpPr>
          <p:nvPr/>
        </p:nvSpPr>
        <p:spPr bwMode="auto">
          <a:xfrm>
            <a:off x="-10311" y="5865036"/>
            <a:ext cx="8561363"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10" name="Group 66"/>
          <p:cNvGrpSpPr>
            <a:grpSpLocks noChangeAspect="1"/>
          </p:cNvGrpSpPr>
          <p:nvPr/>
        </p:nvGrpSpPr>
        <p:grpSpPr bwMode="auto">
          <a:xfrm>
            <a:off x="8735766" y="947577"/>
            <a:ext cx="319984"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9" name="Group 18"/>
          <p:cNvGrpSpPr/>
          <p:nvPr/>
        </p:nvGrpSpPr>
        <p:grpSpPr>
          <a:xfrm>
            <a:off x="8481696" y="6212029"/>
            <a:ext cx="656603"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 name="Group 5"/>
          <p:cNvGrpSpPr>
            <a:grpSpLocks noChangeAspect="1"/>
          </p:cNvGrpSpPr>
          <p:nvPr/>
        </p:nvGrpSpPr>
        <p:grpSpPr bwMode="auto">
          <a:xfrm>
            <a:off x="1831" y="2873890"/>
            <a:ext cx="447921"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 name="Group 16"/>
          <p:cNvGrpSpPr>
            <a:grpSpLocks noChangeAspect="1"/>
          </p:cNvGrpSpPr>
          <p:nvPr/>
        </p:nvGrpSpPr>
        <p:grpSpPr bwMode="auto">
          <a:xfrm>
            <a:off x="104629" y="-13010"/>
            <a:ext cx="1037180"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 name="Group 28"/>
          <p:cNvGrpSpPr>
            <a:grpSpLocks noChangeAspect="1"/>
          </p:cNvGrpSpPr>
          <p:nvPr/>
        </p:nvGrpSpPr>
        <p:grpSpPr bwMode="auto">
          <a:xfrm>
            <a:off x="0" y="5007562"/>
            <a:ext cx="515890"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52" name="Group 52"/>
          <p:cNvGrpSpPr>
            <a:grpSpLocks noChangeAspect="1"/>
          </p:cNvGrpSpPr>
          <p:nvPr/>
        </p:nvGrpSpPr>
        <p:grpSpPr bwMode="auto">
          <a:xfrm rot="19948164">
            <a:off x="8357436" y="105148"/>
            <a:ext cx="506303"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61" name="Group 64"/>
          <p:cNvGrpSpPr>
            <a:grpSpLocks noChangeAspect="1"/>
          </p:cNvGrpSpPr>
          <p:nvPr/>
        </p:nvGrpSpPr>
        <p:grpSpPr bwMode="auto">
          <a:xfrm flipH="1">
            <a:off x="8086999" y="2958793"/>
            <a:ext cx="77118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Placeholder 1"/>
          <p:cNvSpPr>
            <a:spLocks noGrp="1"/>
          </p:cNvSpPr>
          <p:nvPr>
            <p:ph type="title"/>
          </p:nvPr>
        </p:nvSpPr>
        <p:spPr>
          <a:xfrm>
            <a:off x="1143000" y="78910"/>
            <a:ext cx="6850298" cy="1233424"/>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46429" y="1485901"/>
            <a:ext cx="6851142" cy="41529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656832" y="6601968"/>
            <a:ext cx="720090" cy="237744"/>
          </a:xfrm>
          <a:prstGeom prst="rect">
            <a:avLst/>
          </a:prstGeom>
        </p:spPr>
        <p:txBody>
          <a:bodyPr vert="horz" lIns="91440" tIns="45720" rIns="91440" bIns="45720" rtlCol="0" anchor="ctr"/>
          <a:lstStyle>
            <a:lvl1pPr algn="r">
              <a:defRPr sz="600">
                <a:solidFill>
                  <a:schemeClr val="tx1"/>
                </a:solidFill>
              </a:defRPr>
            </a:lvl1pPr>
          </a:lstStyle>
          <a:p>
            <a:fld id="{8A14ADD0-1074-446D-BD4E-C5F6DBE742F4}" type="datetimeFigureOut">
              <a:rPr lang="en-US" smtClean="0"/>
              <a:pPr/>
              <a:t>6/20/2020</a:t>
            </a:fld>
            <a:endParaRPr lang="en-US"/>
          </a:p>
        </p:txBody>
      </p:sp>
      <p:sp>
        <p:nvSpPr>
          <p:cNvPr id="5" name="Footer Placeholder 4"/>
          <p:cNvSpPr>
            <a:spLocks noGrp="1"/>
          </p:cNvSpPr>
          <p:nvPr>
            <p:ph type="ftr" sz="quarter" idx="3"/>
          </p:nvPr>
        </p:nvSpPr>
        <p:spPr>
          <a:xfrm>
            <a:off x="1141809" y="6601968"/>
            <a:ext cx="5233845" cy="237744"/>
          </a:xfrm>
          <a:prstGeom prst="rect">
            <a:avLst/>
          </a:prstGeom>
        </p:spPr>
        <p:txBody>
          <a:bodyPr vert="horz" lIns="91440" tIns="45720" rIns="91440" bIns="45720" rtlCol="0" anchor="ctr"/>
          <a:lstStyle>
            <a:lvl1pPr algn="l">
              <a:defRPr sz="600" cap="none" baseline="0">
                <a:solidFill>
                  <a:schemeClr val="tx1"/>
                </a:solidFill>
              </a:defRPr>
            </a:lvl1pPr>
          </a:lstStyle>
          <a:p>
            <a:endParaRPr lang="en-US"/>
          </a:p>
        </p:txBody>
      </p:sp>
      <p:sp>
        <p:nvSpPr>
          <p:cNvPr id="6" name="Slide Number Placeholder 5"/>
          <p:cNvSpPr>
            <a:spLocks noGrp="1"/>
          </p:cNvSpPr>
          <p:nvPr>
            <p:ph type="sldNum" sz="quarter" idx="4"/>
          </p:nvPr>
        </p:nvSpPr>
        <p:spPr>
          <a:xfrm>
            <a:off x="7517511" y="6601968"/>
            <a:ext cx="480060" cy="237744"/>
          </a:xfrm>
          <a:prstGeom prst="rect">
            <a:avLst/>
          </a:prstGeom>
        </p:spPr>
        <p:txBody>
          <a:bodyPr vert="horz" lIns="91440" tIns="45720" rIns="91440" bIns="45720" rtlCol="0" anchor="ctr"/>
          <a:lstStyle>
            <a:lvl1pPr algn="r">
              <a:defRPr sz="600">
                <a:solidFill>
                  <a:schemeClr val="tx1"/>
                </a:solidFill>
              </a:defRPr>
            </a:lvl1pPr>
          </a:lstStyle>
          <a:p>
            <a:fld id="{5F0895C8-5CE9-41DB-AC56-9DBE35E21820}" type="slidenum">
              <a:rPr lang="en-US" smtClean="0"/>
              <a:pPr/>
              <a:t>‹#›</a:t>
            </a:fld>
            <a:endParaRPr lang="en-US"/>
          </a:p>
        </p:txBody>
      </p:sp>
    </p:spTree>
    <p:extLst>
      <p:ext uri="{BB962C8B-B14F-4D97-AF65-F5344CB8AC3E}">
        <p14:creationId xmlns:p14="http://schemas.microsoft.com/office/powerpoint/2010/main" val="11922382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marL="0" indent="0" algn="l" defTabSz="685800" rtl="0" eaLnBrk="1" latinLnBrk="0" hangingPunct="1">
        <a:lnSpc>
          <a:spcPct val="90000"/>
        </a:lnSpc>
        <a:spcBef>
          <a:spcPct val="0"/>
        </a:spcBef>
        <a:buFont typeface="Arial" pitchFamily="34" charset="0"/>
        <a:buNone/>
        <a:defRPr sz="2550" kern="1200">
          <a:solidFill>
            <a:schemeClr val="tx1"/>
          </a:solidFill>
          <a:latin typeface="+mj-lt"/>
          <a:ea typeface="+mj-ea"/>
          <a:cs typeface="+mj-cs"/>
        </a:defRPr>
      </a:lvl1pPr>
    </p:titleStyle>
    <p:bodyStyle>
      <a:lvl1pPr marL="205740" indent="-171450" algn="l" defTabSz="685800" rtl="0" eaLnBrk="1" latinLnBrk="0" hangingPunct="1">
        <a:lnSpc>
          <a:spcPct val="100000"/>
        </a:lnSpc>
        <a:spcBef>
          <a:spcPts val="1350"/>
        </a:spcBef>
        <a:buClr>
          <a:schemeClr val="tx1">
            <a:lumMod val="75000"/>
            <a:lumOff val="25000"/>
          </a:schemeClr>
        </a:buClr>
        <a:buSzPct val="100000"/>
        <a:buFont typeface="Arial" pitchFamily="34" charset="0"/>
        <a:buChar char="•"/>
        <a:defRPr sz="1500" kern="1200">
          <a:solidFill>
            <a:schemeClr val="tx1"/>
          </a:solidFill>
          <a:latin typeface="+mn-lt"/>
          <a:ea typeface="+mn-ea"/>
          <a:cs typeface="+mn-cs"/>
        </a:defRPr>
      </a:lvl1pPr>
      <a:lvl2pPr marL="445770" indent="-171450" algn="l" defTabSz="685800" rtl="0" eaLnBrk="1" latinLnBrk="0" hangingPunct="1">
        <a:lnSpc>
          <a:spcPct val="100000"/>
        </a:lnSpc>
        <a:spcBef>
          <a:spcPts val="750"/>
        </a:spcBef>
        <a:buClr>
          <a:schemeClr val="tx1">
            <a:lumMod val="75000"/>
            <a:lumOff val="25000"/>
          </a:schemeClr>
        </a:buClr>
        <a:buSzPct val="100000"/>
        <a:buFont typeface="Arial" pitchFamily="34" charset="0"/>
        <a:buChar char="•"/>
        <a:defRPr sz="1350" kern="1200">
          <a:solidFill>
            <a:schemeClr val="tx1"/>
          </a:solidFill>
          <a:latin typeface="+mn-lt"/>
          <a:ea typeface="+mn-ea"/>
          <a:cs typeface="+mn-cs"/>
        </a:defRPr>
      </a:lvl2pPr>
      <a:lvl3pPr marL="68580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200" kern="1200">
          <a:solidFill>
            <a:schemeClr val="tx1"/>
          </a:solidFill>
          <a:latin typeface="+mn-lt"/>
          <a:ea typeface="+mn-ea"/>
          <a:cs typeface="+mn-cs"/>
        </a:defRPr>
      </a:lvl3pPr>
      <a:lvl4pPr marL="92583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4pPr>
      <a:lvl5pPr marL="116586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83391" y="556146"/>
            <a:ext cx="5445457" cy="1832212"/>
          </a:xfrm>
          <a:prstGeom prst="rect">
            <a:avLst/>
          </a:prstGeom>
        </p:spPr>
      </p:pic>
      <p:sp>
        <p:nvSpPr>
          <p:cNvPr id="8" name="TextBox 7"/>
          <p:cNvSpPr txBox="1"/>
          <p:nvPr/>
        </p:nvSpPr>
        <p:spPr>
          <a:xfrm>
            <a:off x="464025" y="2117055"/>
            <a:ext cx="8284190" cy="3570208"/>
          </a:xfrm>
          <a:prstGeom prst="rect">
            <a:avLst/>
          </a:prstGeom>
          <a:noFill/>
        </p:spPr>
        <p:txBody>
          <a:bodyPr wrap="square" rtlCol="0">
            <a:spAutoFit/>
          </a:bodyPr>
          <a:lstStyle/>
          <a:p>
            <a:pPr algn="ctr"/>
            <a:r>
              <a:rPr lang="en-US" sz="5000" b="1" dirty="0" smtClean="0">
                <a:latin typeface="Times New Roman" pitchFamily="18" charset="0"/>
                <a:cs typeface="Times New Roman" pitchFamily="18" charset="0"/>
              </a:rPr>
              <a:t>NHIỆT LIỆT CHÀO ĐÓN PHỤ HUYNH HỌC SINH </a:t>
            </a:r>
          </a:p>
          <a:p>
            <a:pPr marL="34290" indent="0" algn="ctr">
              <a:buNone/>
            </a:pPr>
            <a:r>
              <a:rPr lang="en-US" sz="5000" b="1" dirty="0" smtClean="0">
                <a:latin typeface="Times New Roman" pitchFamily="18" charset="0"/>
                <a:cs typeface="Times New Roman" pitchFamily="18" charset="0"/>
              </a:rPr>
              <a:t>LỚP  </a:t>
            </a:r>
            <a:r>
              <a:rPr lang="en-US" sz="7200" b="1" dirty="0">
                <a:latin typeface="Times New Roman" pitchFamily="18" charset="0"/>
                <a:cs typeface="Times New Roman" pitchFamily="18" charset="0"/>
              </a:rPr>
              <a:t>17T4 </a:t>
            </a:r>
            <a:r>
              <a:rPr lang="en-US" sz="7200" b="1" dirty="0" smtClean="0">
                <a:latin typeface="Times New Roman" pitchFamily="18" charset="0"/>
                <a:cs typeface="Times New Roman" pitchFamily="18" charset="0"/>
              </a:rPr>
              <a:t>………</a:t>
            </a:r>
            <a:r>
              <a:rPr lang="en-US" sz="4800" b="1" dirty="0" smtClean="0">
                <a:latin typeface="Times New Roman" pitchFamily="18" charset="0"/>
                <a:cs typeface="Times New Roman" pitchFamily="18" charset="0"/>
              </a:rPr>
              <a:t> </a:t>
            </a:r>
            <a:endParaRPr lang="en-US" sz="4800" dirty="0">
              <a:latin typeface="Times New Roman" pitchFamily="18" charset="0"/>
              <a:cs typeface="Times New Roman" pitchFamily="18" charset="0"/>
            </a:endParaRPr>
          </a:p>
          <a:p>
            <a:pPr marL="34290" indent="0" algn="ctr">
              <a:buNone/>
            </a:pPr>
            <a:r>
              <a:rPr lang="en-US" sz="5400" b="1" dirty="0">
                <a:latin typeface="Times New Roman" pitchFamily="18" charset="0"/>
                <a:cs typeface="Times New Roman" pitchFamily="18" charset="0"/>
              </a:rPr>
              <a:t>NGÀY </a:t>
            </a:r>
            <a:r>
              <a:rPr lang="en-US" sz="5400" b="1" dirty="0" smtClean="0">
                <a:latin typeface="Times New Roman" pitchFamily="18" charset="0"/>
                <a:cs typeface="Times New Roman" pitchFamily="18" charset="0"/>
              </a:rPr>
              <a:t>21/6/2020</a:t>
            </a:r>
            <a:endParaRPr lang="en-US" sz="5400" b="1" dirty="0">
              <a:latin typeface="Times New Roman" pitchFamily="18" charset="0"/>
              <a:cs typeface="Times New Roman" pitchFamily="18" charset="0"/>
            </a:endParaRPr>
          </a:p>
        </p:txBody>
      </p:sp>
    </p:spTree>
    <p:extLst>
      <p:ext uri="{BB962C8B-B14F-4D97-AF65-F5344CB8AC3E}">
        <p14:creationId xmlns:p14="http://schemas.microsoft.com/office/powerpoint/2010/main" val="1146472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2955" y="2236763"/>
            <a:ext cx="8488908" cy="2067951"/>
          </a:xfrm>
        </p:spPr>
        <p:txBody>
          <a:bodyPr>
            <a:normAutofit/>
          </a:bodyPr>
          <a:lstStyle/>
          <a:p>
            <a:pPr marL="514350" indent="-514350" algn="just">
              <a:buAutoNum type="arabicPeriod"/>
            </a:pPr>
            <a:r>
              <a:rPr lang="en-US" sz="4400" b="1" dirty="0" err="1" smtClean="0">
                <a:latin typeface="Times New Roman" pitchFamily="18" charset="0"/>
                <a:cs typeface="Times New Roman" pitchFamily="18" charset="0"/>
              </a:rPr>
              <a:t>Kết</a:t>
            </a:r>
            <a:r>
              <a:rPr lang="en-US" sz="4400" b="1" dirty="0" smtClean="0">
                <a:latin typeface="Times New Roman" pitchFamily="18" charset="0"/>
                <a:cs typeface="Times New Roman" pitchFamily="18" charset="0"/>
              </a:rPr>
              <a:t> </a:t>
            </a:r>
            <a:r>
              <a:rPr lang="en-US" sz="4400" b="1" dirty="0" err="1">
                <a:latin typeface="Times New Roman" pitchFamily="18" charset="0"/>
                <a:cs typeface="Times New Roman" pitchFamily="18" charset="0"/>
              </a:rPr>
              <a:t>quả</a:t>
            </a:r>
            <a:r>
              <a:rPr lang="en-US" sz="4400" b="1" dirty="0">
                <a:latin typeface="Times New Roman" pitchFamily="18" charset="0"/>
                <a:cs typeface="Times New Roman" pitchFamily="18" charset="0"/>
              </a:rPr>
              <a:t> </a:t>
            </a:r>
            <a:r>
              <a:rPr lang="en-US" sz="4400" b="1" dirty="0" smtClean="0">
                <a:latin typeface="Times New Roman" pitchFamily="18" charset="0"/>
                <a:cs typeface="Times New Roman" pitchFamily="18" charset="0"/>
              </a:rPr>
              <a:t>HK 1</a:t>
            </a:r>
          </a:p>
          <a:p>
            <a:pPr marL="514350" indent="-514350" algn="just">
              <a:buAutoNum type="arabicPeriod"/>
            </a:pPr>
            <a:r>
              <a:rPr lang="en-US" sz="4400" b="1" dirty="0" err="1" smtClean="0">
                <a:latin typeface="Times New Roman" pitchFamily="18" charset="0"/>
                <a:cs typeface="Times New Roman" pitchFamily="18" charset="0"/>
              </a:rPr>
              <a:t>Báo</a:t>
            </a:r>
            <a:r>
              <a:rPr lang="en-US" sz="4400" b="1" dirty="0" smtClean="0">
                <a:latin typeface="Times New Roman" pitchFamily="18" charset="0"/>
                <a:cs typeface="Times New Roman" pitchFamily="18" charset="0"/>
              </a:rPr>
              <a:t> </a:t>
            </a:r>
            <a:r>
              <a:rPr lang="en-US" sz="4400" b="1" dirty="0" err="1" smtClean="0">
                <a:latin typeface="Times New Roman" pitchFamily="18" charset="0"/>
                <a:cs typeface="Times New Roman" pitchFamily="18" charset="0"/>
              </a:rPr>
              <a:t>cáo</a:t>
            </a:r>
            <a:r>
              <a:rPr lang="en-US" sz="4400" b="1" dirty="0" smtClean="0">
                <a:latin typeface="Times New Roman" pitchFamily="18" charset="0"/>
                <a:cs typeface="Times New Roman" pitchFamily="18" charset="0"/>
              </a:rPr>
              <a:t> </a:t>
            </a:r>
            <a:r>
              <a:rPr lang="en-US" sz="4400" b="1" dirty="0" err="1" smtClean="0">
                <a:latin typeface="Times New Roman" pitchFamily="18" charset="0"/>
                <a:cs typeface="Times New Roman" pitchFamily="18" charset="0"/>
              </a:rPr>
              <a:t>điểm</a:t>
            </a:r>
            <a:r>
              <a:rPr lang="en-US" sz="4400" b="1" dirty="0" smtClean="0">
                <a:latin typeface="Times New Roman" pitchFamily="18" charset="0"/>
                <a:cs typeface="Times New Roman" pitchFamily="18" charset="0"/>
              </a:rPr>
              <a:t> </a:t>
            </a:r>
            <a:r>
              <a:rPr lang="en-US" sz="4400" b="1" dirty="0" err="1" smtClean="0">
                <a:latin typeface="Times New Roman" pitchFamily="18" charset="0"/>
                <a:cs typeface="Times New Roman" pitchFamily="18" charset="0"/>
              </a:rPr>
              <a:t>rèn</a:t>
            </a:r>
            <a:r>
              <a:rPr lang="en-US" sz="4400" b="1" dirty="0" smtClean="0">
                <a:latin typeface="Times New Roman" pitchFamily="18" charset="0"/>
                <a:cs typeface="Times New Roman" pitchFamily="18" charset="0"/>
              </a:rPr>
              <a:t> </a:t>
            </a:r>
            <a:r>
              <a:rPr lang="en-US" sz="4400" b="1" dirty="0" err="1">
                <a:latin typeface="Times New Roman" pitchFamily="18" charset="0"/>
                <a:cs typeface="Times New Roman" pitchFamily="18" charset="0"/>
              </a:rPr>
              <a:t>luyện</a:t>
            </a:r>
            <a:r>
              <a:rPr lang="en-US" sz="4400" b="1" dirty="0">
                <a:latin typeface="Times New Roman" pitchFamily="18" charset="0"/>
                <a:cs typeface="Times New Roman" pitchFamily="18" charset="0"/>
              </a:rPr>
              <a:t> </a:t>
            </a:r>
            <a:r>
              <a:rPr lang="en-US" sz="4400" b="1" dirty="0" err="1">
                <a:latin typeface="Times New Roman" pitchFamily="18" charset="0"/>
                <a:cs typeface="Times New Roman" pitchFamily="18" charset="0"/>
              </a:rPr>
              <a:t>của</a:t>
            </a:r>
            <a:r>
              <a:rPr lang="en-US" sz="4400" b="1" dirty="0">
                <a:latin typeface="Times New Roman" pitchFamily="18" charset="0"/>
                <a:cs typeface="Times New Roman" pitchFamily="18" charset="0"/>
              </a:rPr>
              <a:t> </a:t>
            </a:r>
            <a:r>
              <a:rPr lang="en-US" sz="4400" b="1" dirty="0" smtClean="0">
                <a:latin typeface="Times New Roman" pitchFamily="18" charset="0"/>
                <a:cs typeface="Times New Roman" pitchFamily="18" charset="0"/>
              </a:rPr>
              <a:t>HS</a:t>
            </a:r>
          </a:p>
          <a:p>
            <a:pPr marL="0" indent="0" algn="just">
              <a:buNone/>
            </a:pPr>
            <a:endParaRPr lang="en-US" sz="4400" b="1" dirty="0">
              <a:latin typeface="Times New Roman" pitchFamily="18" charset="0"/>
              <a:cs typeface="Times New Roman" pitchFamily="18" charset="0"/>
            </a:endParaRPr>
          </a:p>
        </p:txBody>
      </p:sp>
      <p:sp>
        <p:nvSpPr>
          <p:cNvPr id="4" name="Rounded Rectangle 3"/>
          <p:cNvSpPr/>
          <p:nvPr/>
        </p:nvSpPr>
        <p:spPr>
          <a:xfrm>
            <a:off x="98474" y="14068"/>
            <a:ext cx="8834511" cy="167405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5400" b="1" dirty="0">
                <a:latin typeface="Arial" pitchFamily="34" charset="0"/>
                <a:cs typeface="Arial" pitchFamily="34" charset="0"/>
              </a:rPr>
              <a:t>1. BÁO CÁO TÌNH HÌNH</a:t>
            </a:r>
            <a:br>
              <a:rPr lang="en-US" sz="5400" b="1" dirty="0">
                <a:latin typeface="Arial" pitchFamily="34" charset="0"/>
                <a:cs typeface="Arial" pitchFamily="34" charset="0"/>
              </a:rPr>
            </a:br>
            <a:r>
              <a:rPr lang="en-US" sz="5400" b="1" dirty="0">
                <a:latin typeface="Arial" pitchFamily="34" charset="0"/>
                <a:cs typeface="Arial" pitchFamily="34" charset="0"/>
              </a:rPr>
              <a:t> HỌC TẬP – RÈN LUYỆN </a:t>
            </a:r>
          </a:p>
        </p:txBody>
      </p:sp>
    </p:spTree>
    <p:extLst>
      <p:ext uri="{BB962C8B-B14F-4D97-AF65-F5344CB8AC3E}">
        <p14:creationId xmlns:p14="http://schemas.microsoft.com/office/powerpoint/2010/main" val="2956435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37625" y="98476"/>
            <a:ext cx="8553158" cy="1111346"/>
          </a:xfrm>
          <a:prstGeom prst="roundRect">
            <a:avLst/>
          </a:prstGeom>
          <a:solidFill>
            <a:schemeClr val="accent5">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4400" b="1" dirty="0" smtClean="0">
                <a:latin typeface="Times New Roman" pitchFamily="18" charset="0"/>
                <a:cs typeface="Times New Roman" pitchFamily="18" charset="0"/>
              </a:rPr>
              <a:t>2. </a:t>
            </a:r>
            <a:r>
              <a:rPr lang="en-US" sz="5400" b="1" dirty="0" err="1">
                <a:latin typeface="Times New Roman" pitchFamily="18" charset="0"/>
                <a:cs typeface="Times New Roman" pitchFamily="18" charset="0"/>
              </a:rPr>
              <a:t>Kế</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hoạch</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học</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tập</a:t>
            </a:r>
            <a:r>
              <a:rPr lang="en-US" sz="5400" b="1" dirty="0">
                <a:latin typeface="Times New Roman" pitchFamily="18" charset="0"/>
                <a:cs typeface="Times New Roman" pitchFamily="18" charset="0"/>
              </a:rPr>
              <a:t> </a:t>
            </a:r>
            <a:r>
              <a:rPr lang="en-US" sz="5280" b="1" dirty="0" err="1" smtClean="0">
                <a:latin typeface="Times New Roman" pitchFamily="18" charset="0"/>
                <a:cs typeface="Times New Roman" pitchFamily="18" charset="0"/>
              </a:rPr>
              <a:t>của</a:t>
            </a:r>
            <a:r>
              <a:rPr lang="en-US" sz="5280" b="1" dirty="0" smtClean="0">
                <a:latin typeface="Times New Roman" pitchFamily="18" charset="0"/>
                <a:cs typeface="Times New Roman" pitchFamily="18" charset="0"/>
              </a:rPr>
              <a:t> </a:t>
            </a:r>
            <a:r>
              <a:rPr lang="en-US" sz="5280" b="1" dirty="0">
                <a:latin typeface="Times New Roman" pitchFamily="18" charset="0"/>
                <a:cs typeface="Times New Roman" pitchFamily="18" charset="0"/>
              </a:rPr>
              <a:t>HS</a:t>
            </a:r>
            <a:r>
              <a:rPr lang="en-US" sz="4400" b="1" dirty="0">
                <a:latin typeface="Times New Roman" pitchFamily="18" charset="0"/>
                <a:cs typeface="Times New Roman" pitchFamily="18" charset="0"/>
              </a:rPr>
              <a:t>. </a:t>
            </a:r>
          </a:p>
        </p:txBody>
      </p:sp>
      <p:sp>
        <p:nvSpPr>
          <p:cNvPr id="8" name="Rectangle 7"/>
          <p:cNvSpPr/>
          <p:nvPr/>
        </p:nvSpPr>
        <p:spPr>
          <a:xfrm>
            <a:off x="0" y="1406769"/>
            <a:ext cx="9143999" cy="5022166"/>
          </a:xfrm>
          <a:prstGeom prst="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dirty="0" smtClean="0"/>
              <a:t></a:t>
            </a:r>
            <a:r>
              <a:rPr lang="vi-VN" sz="3600" b="1" dirty="0" smtClean="0">
                <a:solidFill>
                  <a:schemeClr val="tx1"/>
                </a:solidFill>
                <a:latin typeface="Arial" pitchFamily="34" charset="0"/>
                <a:cs typeface="Arial" pitchFamily="34" charset="0"/>
              </a:rPr>
              <a:t>Thời </a:t>
            </a:r>
            <a:r>
              <a:rPr lang="vi-VN" sz="3600" b="1" dirty="0">
                <a:solidFill>
                  <a:schemeClr val="tx1"/>
                </a:solidFill>
                <a:latin typeface="Arial" pitchFamily="34" charset="0"/>
                <a:cs typeface="Arial" pitchFamily="34" charset="0"/>
              </a:rPr>
              <a:t>gian học tập học kỳ 2: </a:t>
            </a:r>
            <a:endParaRPr lang="en-US" sz="3600" b="1" dirty="0" smtClean="0">
              <a:solidFill>
                <a:schemeClr val="tx1"/>
              </a:solidFill>
              <a:latin typeface="Arial" pitchFamily="34" charset="0"/>
              <a:cs typeface="Arial" pitchFamily="34" charset="0"/>
            </a:endParaRPr>
          </a:p>
          <a:p>
            <a:r>
              <a:rPr lang="en-US" sz="3600" b="1" dirty="0">
                <a:solidFill>
                  <a:schemeClr val="tx1"/>
                </a:solidFill>
                <a:latin typeface="Arial" pitchFamily="34" charset="0"/>
                <a:cs typeface="Arial" pitchFamily="34" charset="0"/>
              </a:rPr>
              <a:t> </a:t>
            </a:r>
            <a:r>
              <a:rPr lang="en-US" sz="3600" b="1" dirty="0" smtClean="0">
                <a:solidFill>
                  <a:schemeClr val="tx1"/>
                </a:solidFill>
                <a:latin typeface="Arial" pitchFamily="34" charset="0"/>
                <a:cs typeface="Arial" pitchFamily="34" charset="0"/>
              </a:rPr>
              <a:t>                </a:t>
            </a:r>
            <a:r>
              <a:rPr lang="vi-VN" sz="3600" b="1" dirty="0" smtClean="0">
                <a:solidFill>
                  <a:schemeClr val="tx1"/>
                </a:solidFill>
                <a:latin typeface="Arial" pitchFamily="34" charset="0"/>
                <a:cs typeface="Arial" pitchFamily="34" charset="0"/>
              </a:rPr>
              <a:t>11/5/2020 </a:t>
            </a:r>
            <a:r>
              <a:rPr lang="vi-VN" sz="3600" b="1" dirty="0">
                <a:solidFill>
                  <a:schemeClr val="tx1"/>
                </a:solidFill>
                <a:latin typeface="Arial" pitchFamily="34" charset="0"/>
                <a:cs typeface="Arial" pitchFamily="34" charset="0"/>
              </a:rPr>
              <a:t>– 25/7/2020 (11 tuần</a:t>
            </a:r>
            <a:r>
              <a:rPr lang="vi-VN" sz="3600" b="1" dirty="0" smtClean="0">
                <a:solidFill>
                  <a:schemeClr val="tx1"/>
                </a:solidFill>
                <a:latin typeface="Arial" pitchFamily="34" charset="0"/>
                <a:cs typeface="Arial" pitchFamily="34" charset="0"/>
              </a:rPr>
              <a:t>);</a:t>
            </a:r>
            <a:endParaRPr lang="en-US" sz="3600" b="1" dirty="0" smtClean="0">
              <a:solidFill>
                <a:schemeClr val="tx1"/>
              </a:solidFill>
              <a:latin typeface="Arial" pitchFamily="34" charset="0"/>
              <a:cs typeface="Arial" pitchFamily="34" charset="0"/>
            </a:endParaRPr>
          </a:p>
          <a:p>
            <a:endParaRPr lang="vi-VN" sz="3600" b="1" dirty="0">
              <a:solidFill>
                <a:schemeClr val="tx1"/>
              </a:solidFill>
              <a:latin typeface="Arial" pitchFamily="34" charset="0"/>
              <a:cs typeface="Arial" pitchFamily="34" charset="0"/>
            </a:endParaRPr>
          </a:p>
          <a:p>
            <a:r>
              <a:rPr lang="vi-VN" sz="3600" b="1" dirty="0" smtClean="0">
                <a:solidFill>
                  <a:schemeClr val="tx1"/>
                </a:solidFill>
                <a:latin typeface="Arial" pitchFamily="34" charset="0"/>
                <a:cs typeface="Arial" pitchFamily="34" charset="0"/>
              </a:rPr>
              <a:t>Thi </a:t>
            </a:r>
            <a:r>
              <a:rPr lang="vi-VN" sz="3600" b="1" dirty="0">
                <a:solidFill>
                  <a:schemeClr val="tx1"/>
                </a:solidFill>
                <a:latin typeface="Arial" pitchFamily="34" charset="0"/>
                <a:cs typeface="Arial" pitchFamily="34" charset="0"/>
              </a:rPr>
              <a:t>học kỳ 2: </a:t>
            </a:r>
            <a:endParaRPr lang="en-US" sz="3600" b="1" dirty="0" smtClean="0">
              <a:solidFill>
                <a:schemeClr val="tx1"/>
              </a:solidFill>
              <a:latin typeface="Arial" pitchFamily="34" charset="0"/>
              <a:cs typeface="Arial" pitchFamily="34" charset="0"/>
            </a:endParaRPr>
          </a:p>
          <a:p>
            <a:r>
              <a:rPr lang="en-US" sz="3600" b="1" dirty="0">
                <a:solidFill>
                  <a:schemeClr val="tx1"/>
                </a:solidFill>
                <a:latin typeface="Arial" pitchFamily="34" charset="0"/>
                <a:cs typeface="Arial" pitchFamily="34" charset="0"/>
              </a:rPr>
              <a:t> </a:t>
            </a:r>
            <a:r>
              <a:rPr lang="en-US" sz="3600" b="1" dirty="0" smtClean="0">
                <a:solidFill>
                  <a:schemeClr val="tx1"/>
                </a:solidFill>
                <a:latin typeface="Arial" pitchFamily="34" charset="0"/>
                <a:cs typeface="Arial" pitchFamily="34" charset="0"/>
              </a:rPr>
              <a:t>                </a:t>
            </a:r>
            <a:r>
              <a:rPr lang="vi-VN" sz="3600" b="1" dirty="0" smtClean="0">
                <a:solidFill>
                  <a:schemeClr val="tx1"/>
                </a:solidFill>
                <a:latin typeface="Arial" pitchFamily="34" charset="0"/>
                <a:cs typeface="Arial" pitchFamily="34" charset="0"/>
              </a:rPr>
              <a:t>27/7/2020 </a:t>
            </a:r>
            <a:r>
              <a:rPr lang="vi-VN" sz="3600" b="1" dirty="0">
                <a:solidFill>
                  <a:schemeClr val="tx1"/>
                </a:solidFill>
                <a:latin typeface="Arial" pitchFamily="34" charset="0"/>
                <a:cs typeface="Arial" pitchFamily="34" charset="0"/>
              </a:rPr>
              <a:t>– 08/8/2020 (02 tuần</a:t>
            </a:r>
            <a:r>
              <a:rPr lang="vi-VN" sz="3600" b="1" dirty="0" smtClean="0">
                <a:solidFill>
                  <a:schemeClr val="tx1"/>
                </a:solidFill>
                <a:latin typeface="Arial" pitchFamily="34" charset="0"/>
                <a:cs typeface="Arial" pitchFamily="34" charset="0"/>
              </a:rPr>
              <a:t>);</a:t>
            </a:r>
            <a:endParaRPr lang="en-US" sz="3600" b="1" dirty="0" smtClean="0">
              <a:solidFill>
                <a:schemeClr val="tx1"/>
              </a:solidFill>
              <a:latin typeface="Arial" pitchFamily="34" charset="0"/>
              <a:cs typeface="Arial" pitchFamily="34" charset="0"/>
            </a:endParaRPr>
          </a:p>
          <a:p>
            <a:endParaRPr lang="vi-VN" sz="3600" b="1" dirty="0">
              <a:solidFill>
                <a:schemeClr val="tx1"/>
              </a:solidFill>
              <a:latin typeface="Arial" pitchFamily="34" charset="0"/>
              <a:cs typeface="Arial" pitchFamily="34" charset="0"/>
            </a:endParaRPr>
          </a:p>
          <a:p>
            <a:r>
              <a:rPr lang="vi-VN" sz="3600" b="1" dirty="0" smtClean="0">
                <a:solidFill>
                  <a:schemeClr val="tx1"/>
                </a:solidFill>
                <a:latin typeface="Arial" pitchFamily="34" charset="0"/>
                <a:cs typeface="Arial" pitchFamily="34" charset="0"/>
              </a:rPr>
              <a:t>Thi </a:t>
            </a:r>
            <a:r>
              <a:rPr lang="vi-VN" sz="3600" b="1" dirty="0">
                <a:solidFill>
                  <a:schemeClr val="tx1"/>
                </a:solidFill>
                <a:latin typeface="Arial" pitchFamily="34" charset="0"/>
                <a:cs typeface="Arial" pitchFamily="34" charset="0"/>
              </a:rPr>
              <a:t>lại học kỳ 2 (Kỳ thi phụ): </a:t>
            </a:r>
            <a:endParaRPr lang="en-US" sz="3600" b="1" dirty="0" smtClean="0">
              <a:solidFill>
                <a:schemeClr val="tx1"/>
              </a:solidFill>
              <a:latin typeface="Arial" pitchFamily="34" charset="0"/>
              <a:cs typeface="Arial" pitchFamily="34" charset="0"/>
            </a:endParaRPr>
          </a:p>
          <a:p>
            <a:r>
              <a:rPr lang="en-US" sz="3600" b="1" dirty="0">
                <a:solidFill>
                  <a:schemeClr val="tx1"/>
                </a:solidFill>
                <a:latin typeface="Arial" pitchFamily="34" charset="0"/>
                <a:cs typeface="Arial" pitchFamily="34" charset="0"/>
              </a:rPr>
              <a:t> </a:t>
            </a:r>
            <a:r>
              <a:rPr lang="en-US" sz="3600" b="1" dirty="0" smtClean="0">
                <a:solidFill>
                  <a:schemeClr val="tx1"/>
                </a:solidFill>
                <a:latin typeface="Arial" pitchFamily="34" charset="0"/>
                <a:cs typeface="Arial" pitchFamily="34" charset="0"/>
              </a:rPr>
              <a:t>                </a:t>
            </a:r>
            <a:r>
              <a:rPr lang="vi-VN" sz="3600" b="1" dirty="0" smtClean="0">
                <a:solidFill>
                  <a:schemeClr val="tx1"/>
                </a:solidFill>
                <a:latin typeface="Arial" pitchFamily="34" charset="0"/>
                <a:cs typeface="Arial" pitchFamily="34" charset="0"/>
              </a:rPr>
              <a:t>31/8/2020 </a:t>
            </a:r>
            <a:r>
              <a:rPr lang="vi-VN" sz="3600" b="1" dirty="0">
                <a:solidFill>
                  <a:schemeClr val="tx1"/>
                </a:solidFill>
                <a:latin typeface="Arial" pitchFamily="34" charset="0"/>
                <a:cs typeface="Arial" pitchFamily="34" charset="0"/>
              </a:rPr>
              <a:t>– 05/9/2020 (01 tuần</a:t>
            </a:r>
            <a:r>
              <a:rPr lang="vi-VN" sz="3600" b="1" dirty="0" smtClean="0">
                <a:solidFill>
                  <a:schemeClr val="tx1"/>
                </a:solidFill>
                <a:latin typeface="Arial" pitchFamily="34" charset="0"/>
                <a:cs typeface="Arial" pitchFamily="34" charset="0"/>
              </a:rPr>
              <a:t>)</a:t>
            </a:r>
            <a:r>
              <a:rPr lang="en-US" sz="3600" b="1" dirty="0" smtClean="0">
                <a:solidFill>
                  <a:schemeClr val="tx1"/>
                </a:solidFill>
                <a:latin typeface="Arial" pitchFamily="34" charset="0"/>
                <a:cs typeface="Arial" pitchFamily="34" charset="0"/>
              </a:rPr>
              <a:t>;</a:t>
            </a:r>
            <a:endParaRPr lang="vi-VN" sz="36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354680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95422" y="98476"/>
            <a:ext cx="8665698" cy="1125413"/>
          </a:xfrm>
          <a:prstGeom prst="roundRect">
            <a:avLst/>
          </a:prstGeom>
          <a:solidFill>
            <a:schemeClr val="accent5">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4400" b="1" dirty="0" smtClean="0">
                <a:latin typeface="Times New Roman" pitchFamily="18" charset="0"/>
                <a:cs typeface="Times New Roman" pitchFamily="18" charset="0"/>
              </a:rPr>
              <a:t>2. </a:t>
            </a:r>
            <a:r>
              <a:rPr lang="en-US" sz="5400" b="1" dirty="0" err="1">
                <a:latin typeface="Times New Roman" pitchFamily="18" charset="0"/>
                <a:cs typeface="Times New Roman" pitchFamily="18" charset="0"/>
              </a:rPr>
              <a:t>Kế</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hoạch</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học</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tập</a:t>
            </a:r>
            <a:r>
              <a:rPr lang="en-US" sz="5400" b="1" dirty="0">
                <a:latin typeface="Times New Roman" pitchFamily="18" charset="0"/>
                <a:cs typeface="Times New Roman" pitchFamily="18" charset="0"/>
              </a:rPr>
              <a:t> </a:t>
            </a:r>
            <a:r>
              <a:rPr lang="en-US" sz="5280" b="1" dirty="0" err="1" smtClean="0">
                <a:latin typeface="Times New Roman" pitchFamily="18" charset="0"/>
                <a:cs typeface="Times New Roman" pitchFamily="18" charset="0"/>
              </a:rPr>
              <a:t>của</a:t>
            </a:r>
            <a:r>
              <a:rPr lang="en-US" sz="5280" b="1" dirty="0" smtClean="0">
                <a:latin typeface="Times New Roman" pitchFamily="18" charset="0"/>
                <a:cs typeface="Times New Roman" pitchFamily="18" charset="0"/>
              </a:rPr>
              <a:t> </a:t>
            </a:r>
            <a:r>
              <a:rPr lang="en-US" sz="5280" b="1" dirty="0">
                <a:latin typeface="Times New Roman" pitchFamily="18" charset="0"/>
                <a:cs typeface="Times New Roman" pitchFamily="18" charset="0"/>
              </a:rPr>
              <a:t>HS</a:t>
            </a:r>
            <a:r>
              <a:rPr lang="en-US" sz="4400" b="1" dirty="0">
                <a:latin typeface="Times New Roman" pitchFamily="18" charset="0"/>
                <a:cs typeface="Times New Roman" pitchFamily="18" charset="0"/>
              </a:rPr>
              <a:t>. </a:t>
            </a:r>
          </a:p>
        </p:txBody>
      </p:sp>
      <p:sp>
        <p:nvSpPr>
          <p:cNvPr id="8" name="Rectangle 7"/>
          <p:cNvSpPr/>
          <p:nvPr/>
        </p:nvSpPr>
        <p:spPr>
          <a:xfrm>
            <a:off x="1" y="1392702"/>
            <a:ext cx="9143999" cy="526131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600" b="1" dirty="0" smtClean="0">
                <a:solidFill>
                  <a:schemeClr val="tx1"/>
                </a:solidFill>
                <a:latin typeface="Arial" pitchFamily="34" charset="0"/>
                <a:cs typeface="Arial" pitchFamily="34" charset="0"/>
              </a:rPr>
              <a:t></a:t>
            </a:r>
            <a:r>
              <a:rPr lang="vi-VN" sz="3600" b="1" dirty="0">
                <a:solidFill>
                  <a:schemeClr val="tx1"/>
                </a:solidFill>
                <a:latin typeface="Arial" pitchFamily="34" charset="0"/>
                <a:cs typeface="Arial" pitchFamily="34" charset="0"/>
              </a:rPr>
              <a:t>Thực tập tốt nghiệp: </a:t>
            </a:r>
            <a:endParaRPr lang="en-US" sz="3600" b="1" dirty="0">
              <a:solidFill>
                <a:schemeClr val="tx1"/>
              </a:solidFill>
              <a:latin typeface="Arial" pitchFamily="34" charset="0"/>
              <a:cs typeface="Arial" pitchFamily="34" charset="0"/>
            </a:endParaRPr>
          </a:p>
          <a:p>
            <a:r>
              <a:rPr lang="en-US" sz="3600" b="1" dirty="0">
                <a:solidFill>
                  <a:schemeClr val="tx1"/>
                </a:solidFill>
                <a:latin typeface="Arial" pitchFamily="34" charset="0"/>
                <a:cs typeface="Arial" pitchFamily="34" charset="0"/>
              </a:rPr>
              <a:t>                </a:t>
            </a:r>
            <a:r>
              <a:rPr lang="vi-VN" sz="3600" b="1" dirty="0">
                <a:solidFill>
                  <a:schemeClr val="tx1"/>
                </a:solidFill>
                <a:latin typeface="Arial" pitchFamily="34" charset="0"/>
                <a:cs typeface="Arial" pitchFamily="34" charset="0"/>
              </a:rPr>
              <a:t>10/8/2020 –03/10/2020 (08 tuần</a:t>
            </a:r>
            <a:r>
              <a:rPr lang="vi-VN" sz="3600" b="1" dirty="0" smtClean="0">
                <a:solidFill>
                  <a:schemeClr val="tx1"/>
                </a:solidFill>
                <a:latin typeface="Arial" pitchFamily="34" charset="0"/>
                <a:cs typeface="Arial" pitchFamily="34" charset="0"/>
              </a:rPr>
              <a:t>).</a:t>
            </a:r>
            <a:endParaRPr lang="en-US" sz="3600" b="1" dirty="0" smtClean="0">
              <a:solidFill>
                <a:schemeClr val="tx1"/>
              </a:solidFill>
              <a:latin typeface="Arial" pitchFamily="34" charset="0"/>
              <a:cs typeface="Arial" pitchFamily="34" charset="0"/>
            </a:endParaRPr>
          </a:p>
          <a:p>
            <a:endParaRPr lang="vi-VN" sz="3600" b="1" dirty="0">
              <a:solidFill>
                <a:schemeClr val="tx1"/>
              </a:solidFill>
              <a:latin typeface="Arial" pitchFamily="34" charset="0"/>
              <a:cs typeface="Arial" pitchFamily="34" charset="0"/>
            </a:endParaRPr>
          </a:p>
          <a:p>
            <a:r>
              <a:rPr lang="vi-VN" sz="3600" b="1" dirty="0">
                <a:solidFill>
                  <a:schemeClr val="tx1"/>
                </a:solidFill>
                <a:latin typeface="Arial" pitchFamily="34" charset="0"/>
                <a:cs typeface="Arial" pitchFamily="34" charset="0"/>
              </a:rPr>
              <a:t> </a:t>
            </a:r>
            <a:r>
              <a:rPr lang="vi-VN" sz="3600" b="1" dirty="0" smtClean="0">
                <a:solidFill>
                  <a:schemeClr val="tx1"/>
                </a:solidFill>
                <a:latin typeface="Arial" pitchFamily="34" charset="0"/>
                <a:cs typeface="Arial" pitchFamily="34" charset="0"/>
              </a:rPr>
              <a:t>Ôn </a:t>
            </a:r>
            <a:r>
              <a:rPr lang="vi-VN" sz="3600" b="1" dirty="0">
                <a:solidFill>
                  <a:schemeClr val="tx1"/>
                </a:solidFill>
                <a:latin typeface="Arial" pitchFamily="34" charset="0"/>
                <a:cs typeface="Arial" pitchFamily="34" charset="0"/>
              </a:rPr>
              <a:t>và thi Tốt nghiệp các môn văn hóa: </a:t>
            </a:r>
            <a:endParaRPr lang="en-US" sz="3600" b="1" dirty="0" smtClean="0">
              <a:solidFill>
                <a:schemeClr val="tx1"/>
              </a:solidFill>
              <a:latin typeface="Arial" pitchFamily="34" charset="0"/>
              <a:cs typeface="Arial" pitchFamily="34" charset="0"/>
            </a:endParaRPr>
          </a:p>
          <a:p>
            <a:r>
              <a:rPr lang="en-US" sz="3600" b="1" dirty="0" smtClean="0">
                <a:solidFill>
                  <a:schemeClr val="tx1"/>
                </a:solidFill>
                <a:latin typeface="Arial" pitchFamily="34" charset="0"/>
                <a:cs typeface="Arial" pitchFamily="34" charset="0"/>
              </a:rPr>
              <a:t>             </a:t>
            </a:r>
            <a:r>
              <a:rPr lang="vi-VN" sz="3600" b="1" dirty="0" smtClean="0">
                <a:solidFill>
                  <a:schemeClr val="tx1"/>
                </a:solidFill>
                <a:latin typeface="Arial" pitchFamily="34" charset="0"/>
                <a:cs typeface="Arial" pitchFamily="34" charset="0"/>
              </a:rPr>
              <a:t>19/10/2020 </a:t>
            </a:r>
            <a:r>
              <a:rPr lang="vi-VN" sz="3600" b="1" dirty="0">
                <a:solidFill>
                  <a:schemeClr val="tx1"/>
                </a:solidFill>
                <a:latin typeface="Arial" pitchFamily="34" charset="0"/>
                <a:cs typeface="Arial" pitchFamily="34" charset="0"/>
              </a:rPr>
              <a:t>– 31/10/2020 (02 tuần</a:t>
            </a:r>
            <a:r>
              <a:rPr lang="vi-VN" sz="3600" b="1" dirty="0" smtClean="0">
                <a:solidFill>
                  <a:schemeClr val="tx1"/>
                </a:solidFill>
                <a:latin typeface="Arial" pitchFamily="34" charset="0"/>
                <a:cs typeface="Arial" pitchFamily="34" charset="0"/>
              </a:rPr>
              <a:t>).</a:t>
            </a:r>
            <a:endParaRPr lang="en-US" sz="3600" b="1" dirty="0" smtClean="0">
              <a:solidFill>
                <a:schemeClr val="tx1"/>
              </a:solidFill>
              <a:latin typeface="Arial" pitchFamily="34" charset="0"/>
              <a:cs typeface="Arial" pitchFamily="34" charset="0"/>
            </a:endParaRPr>
          </a:p>
          <a:p>
            <a:endParaRPr lang="vi-VN" sz="3600" b="1" dirty="0">
              <a:solidFill>
                <a:schemeClr val="tx1"/>
              </a:solidFill>
              <a:latin typeface="Arial" pitchFamily="34" charset="0"/>
              <a:cs typeface="Arial" pitchFamily="34" charset="0"/>
            </a:endParaRPr>
          </a:p>
          <a:p>
            <a:r>
              <a:rPr lang="vi-VN" sz="3600" b="1" dirty="0" smtClean="0">
                <a:solidFill>
                  <a:schemeClr val="tx1"/>
                </a:solidFill>
                <a:latin typeface="Arial" pitchFamily="34" charset="0"/>
                <a:cs typeface="Arial" pitchFamily="34" charset="0"/>
              </a:rPr>
              <a:t>Tổng </a:t>
            </a:r>
            <a:r>
              <a:rPr lang="vi-VN" sz="3600" b="1" dirty="0">
                <a:solidFill>
                  <a:schemeClr val="tx1"/>
                </a:solidFill>
                <a:latin typeface="Arial" pitchFamily="34" charset="0"/>
                <a:cs typeface="Arial" pitchFamily="34" charset="0"/>
              </a:rPr>
              <a:t>kết học kỳ 2: </a:t>
            </a:r>
            <a:endParaRPr lang="en-US" sz="3600" b="1" dirty="0" smtClean="0">
              <a:solidFill>
                <a:schemeClr val="tx1"/>
              </a:solidFill>
              <a:latin typeface="Arial" pitchFamily="34" charset="0"/>
              <a:cs typeface="Arial" pitchFamily="34" charset="0"/>
            </a:endParaRPr>
          </a:p>
          <a:p>
            <a:r>
              <a:rPr lang="en-US" sz="3600" b="1" dirty="0">
                <a:solidFill>
                  <a:schemeClr val="tx1"/>
                </a:solidFill>
                <a:latin typeface="Arial" pitchFamily="34" charset="0"/>
                <a:cs typeface="Arial" pitchFamily="34" charset="0"/>
              </a:rPr>
              <a:t> </a:t>
            </a:r>
            <a:r>
              <a:rPr lang="en-US" sz="3600" b="1" dirty="0" smtClean="0">
                <a:solidFill>
                  <a:schemeClr val="tx1"/>
                </a:solidFill>
                <a:latin typeface="Arial" pitchFamily="34" charset="0"/>
                <a:cs typeface="Arial" pitchFamily="34" charset="0"/>
              </a:rPr>
              <a:t>            </a:t>
            </a:r>
            <a:r>
              <a:rPr lang="vi-VN" sz="3600" b="1" dirty="0" smtClean="0">
                <a:solidFill>
                  <a:schemeClr val="tx1"/>
                </a:solidFill>
                <a:latin typeface="Arial" pitchFamily="34" charset="0"/>
                <a:cs typeface="Arial" pitchFamily="34" charset="0"/>
              </a:rPr>
              <a:t>09/11/2020 </a:t>
            </a:r>
            <a:r>
              <a:rPr lang="vi-VN" sz="3600" b="1" dirty="0">
                <a:solidFill>
                  <a:schemeClr val="tx1"/>
                </a:solidFill>
                <a:latin typeface="Arial" pitchFamily="34" charset="0"/>
                <a:cs typeface="Arial" pitchFamily="34" charset="0"/>
              </a:rPr>
              <a:t>– 21/11/2020 (02 tuần</a:t>
            </a:r>
            <a:r>
              <a:rPr lang="vi-VN" sz="3600" b="1" dirty="0" smtClean="0">
                <a:solidFill>
                  <a:schemeClr val="tx1"/>
                </a:solidFill>
                <a:latin typeface="Arial" pitchFamily="34" charset="0"/>
                <a:cs typeface="Arial" pitchFamily="34" charset="0"/>
              </a:rPr>
              <a:t>).</a:t>
            </a:r>
            <a:endParaRPr lang="vi-VN" sz="36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795276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53218" y="98476"/>
            <a:ext cx="8609428" cy="1294226"/>
          </a:xfrm>
          <a:prstGeom prst="roundRect">
            <a:avLst/>
          </a:prstGeom>
          <a:solidFill>
            <a:schemeClr val="accent5">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4400" b="1" dirty="0" smtClean="0">
                <a:latin typeface="Times New Roman" pitchFamily="18" charset="0"/>
                <a:cs typeface="Times New Roman" pitchFamily="18" charset="0"/>
              </a:rPr>
              <a:t>2. </a:t>
            </a:r>
            <a:r>
              <a:rPr lang="en-US" sz="5400" b="1" dirty="0" err="1">
                <a:latin typeface="Times New Roman" pitchFamily="18" charset="0"/>
                <a:cs typeface="Times New Roman" pitchFamily="18" charset="0"/>
              </a:rPr>
              <a:t>Kế</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hoạch</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học</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tập</a:t>
            </a:r>
            <a:r>
              <a:rPr lang="en-US" sz="5400" b="1" dirty="0">
                <a:latin typeface="Times New Roman" pitchFamily="18" charset="0"/>
                <a:cs typeface="Times New Roman" pitchFamily="18" charset="0"/>
              </a:rPr>
              <a:t> </a:t>
            </a:r>
            <a:r>
              <a:rPr lang="en-US" sz="5280" b="1" dirty="0" err="1" smtClean="0">
                <a:latin typeface="Times New Roman" pitchFamily="18" charset="0"/>
                <a:cs typeface="Times New Roman" pitchFamily="18" charset="0"/>
              </a:rPr>
              <a:t>của</a:t>
            </a:r>
            <a:r>
              <a:rPr lang="en-US" sz="5280" b="1" dirty="0" smtClean="0">
                <a:latin typeface="Times New Roman" pitchFamily="18" charset="0"/>
                <a:cs typeface="Times New Roman" pitchFamily="18" charset="0"/>
              </a:rPr>
              <a:t> </a:t>
            </a:r>
            <a:r>
              <a:rPr lang="en-US" sz="5280" b="1" dirty="0">
                <a:latin typeface="Times New Roman" pitchFamily="18" charset="0"/>
                <a:cs typeface="Times New Roman" pitchFamily="18" charset="0"/>
              </a:rPr>
              <a:t>HS</a:t>
            </a:r>
            <a:r>
              <a:rPr lang="en-US" sz="4400" b="1" dirty="0">
                <a:latin typeface="Times New Roman" pitchFamily="18" charset="0"/>
                <a:cs typeface="Times New Roman" pitchFamily="18" charset="0"/>
              </a:rPr>
              <a:t>. </a:t>
            </a:r>
          </a:p>
        </p:txBody>
      </p:sp>
      <p:sp>
        <p:nvSpPr>
          <p:cNvPr id="8" name="Rectangle 7"/>
          <p:cNvSpPr/>
          <p:nvPr/>
        </p:nvSpPr>
        <p:spPr>
          <a:xfrm>
            <a:off x="84406" y="1533378"/>
            <a:ext cx="9143999" cy="3446585"/>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600" b="1" dirty="0" smtClean="0">
                <a:solidFill>
                  <a:schemeClr val="tx1"/>
                </a:solidFill>
                <a:latin typeface="Arial" pitchFamily="34" charset="0"/>
                <a:cs typeface="Arial" pitchFamily="34" charset="0"/>
              </a:rPr>
              <a:t>Thời </a:t>
            </a:r>
            <a:r>
              <a:rPr lang="vi-VN" sz="3600" b="1" dirty="0">
                <a:solidFill>
                  <a:schemeClr val="tx1"/>
                </a:solidFill>
                <a:latin typeface="Arial" pitchFamily="34" charset="0"/>
                <a:cs typeface="Arial" pitchFamily="34" charset="0"/>
              </a:rPr>
              <a:t>gian nhập học NH 2020-2021</a:t>
            </a:r>
            <a:r>
              <a:rPr lang="vi-VN" sz="3600" b="1" dirty="0" smtClean="0">
                <a:solidFill>
                  <a:schemeClr val="tx1"/>
                </a:solidFill>
                <a:latin typeface="Arial" pitchFamily="34" charset="0"/>
                <a:cs typeface="Arial" pitchFamily="34" charset="0"/>
              </a:rPr>
              <a:t>:</a:t>
            </a:r>
            <a:endParaRPr lang="en-US" sz="3600" b="1" dirty="0" smtClean="0">
              <a:solidFill>
                <a:schemeClr val="tx1"/>
              </a:solidFill>
              <a:latin typeface="Arial" pitchFamily="34" charset="0"/>
              <a:cs typeface="Arial" pitchFamily="34" charset="0"/>
            </a:endParaRPr>
          </a:p>
          <a:p>
            <a:endParaRPr lang="en-US" sz="3600" b="1" dirty="0" smtClean="0">
              <a:solidFill>
                <a:schemeClr val="tx1"/>
              </a:solidFill>
              <a:latin typeface="Arial" pitchFamily="34" charset="0"/>
              <a:cs typeface="Arial" pitchFamily="34" charset="0"/>
            </a:endParaRPr>
          </a:p>
          <a:p>
            <a:r>
              <a:rPr lang="en-US" sz="3600" b="1" dirty="0">
                <a:solidFill>
                  <a:schemeClr val="tx1"/>
                </a:solidFill>
                <a:latin typeface="Arial" pitchFamily="34" charset="0"/>
                <a:cs typeface="Arial" pitchFamily="34" charset="0"/>
              </a:rPr>
              <a:t> </a:t>
            </a:r>
            <a:r>
              <a:rPr lang="en-US" sz="3600" b="1" dirty="0" smtClean="0">
                <a:solidFill>
                  <a:schemeClr val="tx1"/>
                </a:solidFill>
                <a:latin typeface="Arial" pitchFamily="34" charset="0"/>
                <a:cs typeface="Arial" pitchFamily="34" charset="0"/>
              </a:rPr>
              <a:t>    </a:t>
            </a:r>
            <a:r>
              <a:rPr lang="vi-VN" sz="3600" b="1" dirty="0" smtClean="0">
                <a:solidFill>
                  <a:schemeClr val="tx1"/>
                </a:solidFill>
                <a:latin typeface="Arial" pitchFamily="34" charset="0"/>
                <a:cs typeface="Arial" pitchFamily="34" charset="0"/>
              </a:rPr>
              <a:t>09/11/2020 </a:t>
            </a:r>
            <a:r>
              <a:rPr lang="vi-VN" sz="3600" b="1" dirty="0">
                <a:solidFill>
                  <a:schemeClr val="tx1"/>
                </a:solidFill>
                <a:latin typeface="Arial" pitchFamily="34" charset="0"/>
                <a:cs typeface="Arial" pitchFamily="34" charset="0"/>
              </a:rPr>
              <a:t>(học chuyển tiếp cao đẳng)</a:t>
            </a:r>
          </a:p>
        </p:txBody>
      </p:sp>
    </p:spTree>
    <p:extLst>
      <p:ext uri="{BB962C8B-B14F-4D97-AF65-F5344CB8AC3E}">
        <p14:creationId xmlns:p14="http://schemas.microsoft.com/office/powerpoint/2010/main" val="699717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20505" y="1"/>
            <a:ext cx="8342141" cy="136456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4400" b="1" dirty="0" smtClean="0">
                <a:latin typeface="Arial" pitchFamily="34" charset="0"/>
                <a:cs typeface="Arial" pitchFamily="34" charset="0"/>
              </a:rPr>
              <a:t>TÌNH </a:t>
            </a:r>
            <a:r>
              <a:rPr lang="en-US" sz="4400" b="1" dirty="0">
                <a:latin typeface="Arial" pitchFamily="34" charset="0"/>
                <a:cs typeface="Arial" pitchFamily="34" charset="0"/>
              </a:rPr>
              <a:t>HÌNH HỌC </a:t>
            </a:r>
            <a:r>
              <a:rPr lang="en-US" sz="4400" b="1" dirty="0" smtClean="0">
                <a:latin typeface="Arial" pitchFamily="34" charset="0"/>
                <a:cs typeface="Arial" pitchFamily="34" charset="0"/>
              </a:rPr>
              <a:t>TẬP </a:t>
            </a:r>
            <a:r>
              <a:rPr lang="en-US" sz="4400" b="1" dirty="0" err="1" smtClean="0">
                <a:latin typeface="Arial" pitchFamily="34" charset="0"/>
                <a:cs typeface="Arial" pitchFamily="34" charset="0"/>
              </a:rPr>
              <a:t>của</a:t>
            </a:r>
            <a:r>
              <a:rPr lang="en-US" sz="4400" b="1" dirty="0" smtClean="0">
                <a:latin typeface="Arial" pitchFamily="34" charset="0"/>
                <a:cs typeface="Arial" pitchFamily="34" charset="0"/>
              </a:rPr>
              <a:t> </a:t>
            </a:r>
            <a:r>
              <a:rPr lang="en-US" sz="4400" b="1" dirty="0" err="1" smtClean="0">
                <a:latin typeface="Arial" pitchFamily="34" charset="0"/>
                <a:cs typeface="Arial" pitchFamily="34" charset="0"/>
              </a:rPr>
              <a:t>lớp</a:t>
            </a:r>
            <a:r>
              <a:rPr lang="en-US" sz="4400" b="1" dirty="0" smtClean="0">
                <a:latin typeface="Arial" pitchFamily="34" charset="0"/>
                <a:cs typeface="Arial" pitchFamily="34" charset="0"/>
              </a:rPr>
              <a:t> </a:t>
            </a:r>
            <a:endParaRPr lang="en-US" sz="4400" b="1" dirty="0">
              <a:latin typeface="Arial" pitchFamily="34" charset="0"/>
              <a:cs typeface="Arial" pitchFamily="34" charset="0"/>
            </a:endParaRPr>
          </a:p>
        </p:txBody>
      </p:sp>
      <p:sp>
        <p:nvSpPr>
          <p:cNvPr id="2" name="Rounded Rectangle 1"/>
          <p:cNvSpPr/>
          <p:nvPr/>
        </p:nvSpPr>
        <p:spPr>
          <a:xfrm>
            <a:off x="0" y="2103120"/>
            <a:ext cx="9144000" cy="42695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 </a:t>
            </a:r>
            <a:r>
              <a:rPr lang="vi-VN" sz="3200" b="1" dirty="0" smtClean="0">
                <a:solidFill>
                  <a:schemeClr val="tx1"/>
                </a:solidFill>
              </a:rPr>
              <a:t>Môn </a:t>
            </a:r>
            <a:r>
              <a:rPr lang="vi-VN" sz="3200" b="1" dirty="0">
                <a:solidFill>
                  <a:schemeClr val="tx1"/>
                </a:solidFill>
              </a:rPr>
              <a:t>Hóa học online buổi cuối cùng là </a:t>
            </a:r>
            <a:r>
              <a:rPr lang="vi-VN" sz="3200" b="1" dirty="0" smtClean="0">
                <a:solidFill>
                  <a:schemeClr val="tx1"/>
                </a:solidFill>
              </a:rPr>
              <a:t>29/6</a:t>
            </a:r>
            <a:endParaRPr lang="en-US" sz="3200" b="1" dirty="0" smtClean="0">
              <a:solidFill>
                <a:schemeClr val="tx1"/>
              </a:solidFill>
            </a:endParaRPr>
          </a:p>
          <a:p>
            <a:endParaRPr lang="vi-VN" sz="3200" b="1" dirty="0">
              <a:solidFill>
                <a:schemeClr val="tx1"/>
              </a:solidFill>
            </a:endParaRPr>
          </a:p>
          <a:p>
            <a:r>
              <a:rPr lang="en-US" sz="3200" b="1" dirty="0" smtClean="0">
                <a:solidFill>
                  <a:schemeClr val="tx1"/>
                </a:solidFill>
              </a:rPr>
              <a:t>- </a:t>
            </a:r>
            <a:r>
              <a:rPr lang="vi-VN" sz="3200" b="1" dirty="0" smtClean="0">
                <a:solidFill>
                  <a:schemeClr val="tx1"/>
                </a:solidFill>
              </a:rPr>
              <a:t>Ngày </a:t>
            </a:r>
            <a:r>
              <a:rPr lang="vi-VN" sz="3200" b="1" dirty="0">
                <a:solidFill>
                  <a:schemeClr val="tx1"/>
                </a:solidFill>
              </a:rPr>
              <a:t>2/7 và 4/7  học trực tiếp, tiết 7 đến 9 </a:t>
            </a:r>
            <a:r>
              <a:rPr lang="en-US" sz="3200" b="1" dirty="0" smtClean="0">
                <a:solidFill>
                  <a:schemeClr val="tx1"/>
                </a:solidFill>
              </a:rPr>
              <a:t> </a:t>
            </a:r>
          </a:p>
          <a:p>
            <a:r>
              <a:rPr lang="en-US" sz="3200" b="1" dirty="0" smtClean="0">
                <a:solidFill>
                  <a:schemeClr val="tx1"/>
                </a:solidFill>
              </a:rPr>
              <a:t>       </a:t>
            </a:r>
            <a:r>
              <a:rPr lang="vi-VN" sz="3200" b="1" dirty="0" smtClean="0">
                <a:solidFill>
                  <a:schemeClr val="tx1"/>
                </a:solidFill>
              </a:rPr>
              <a:t>học </a:t>
            </a:r>
            <a:r>
              <a:rPr lang="vi-VN" sz="3200" b="1" dirty="0">
                <a:solidFill>
                  <a:schemeClr val="tx1"/>
                </a:solidFill>
              </a:rPr>
              <a:t>trên trường tại hội trường A </a:t>
            </a:r>
          </a:p>
          <a:p>
            <a:r>
              <a:rPr lang="en-US" sz="3200" b="1" dirty="0" smtClean="0">
                <a:solidFill>
                  <a:schemeClr val="tx1"/>
                </a:solidFill>
              </a:rPr>
              <a:t>- </a:t>
            </a:r>
            <a:r>
              <a:rPr lang="vi-VN" sz="3200" b="1" dirty="0" smtClean="0">
                <a:solidFill>
                  <a:schemeClr val="tx1"/>
                </a:solidFill>
              </a:rPr>
              <a:t>Môn </a:t>
            </a:r>
            <a:r>
              <a:rPr lang="vi-VN" sz="3200" b="1" dirty="0">
                <a:solidFill>
                  <a:schemeClr val="tx1"/>
                </a:solidFill>
              </a:rPr>
              <a:t>toán kết thúc vào ngày 13/7 </a:t>
            </a:r>
          </a:p>
          <a:p>
            <a:r>
              <a:rPr lang="en-US" sz="3200" b="1" dirty="0" smtClean="0">
                <a:solidFill>
                  <a:schemeClr val="tx1"/>
                </a:solidFill>
              </a:rPr>
              <a:t>- </a:t>
            </a:r>
            <a:r>
              <a:rPr lang="vi-VN" sz="3200" b="1" dirty="0" smtClean="0">
                <a:solidFill>
                  <a:schemeClr val="tx1"/>
                </a:solidFill>
              </a:rPr>
              <a:t>Xử </a:t>
            </a:r>
            <a:r>
              <a:rPr lang="vi-VN" sz="3200" b="1" dirty="0">
                <a:solidFill>
                  <a:schemeClr val="tx1"/>
                </a:solidFill>
              </a:rPr>
              <a:t>lý văn bản và Bảng tính nâng </a:t>
            </a:r>
            <a:r>
              <a:rPr lang="vi-VN" sz="3200" b="1" dirty="0" smtClean="0">
                <a:solidFill>
                  <a:schemeClr val="tx1"/>
                </a:solidFill>
              </a:rPr>
              <a:t>cao</a:t>
            </a:r>
            <a:endParaRPr lang="vi-VN" sz="3200" b="1" dirty="0">
              <a:solidFill>
                <a:schemeClr val="tx1"/>
              </a:solidFill>
            </a:endParaRPr>
          </a:p>
        </p:txBody>
      </p:sp>
    </p:spTree>
    <p:extLst>
      <p:ext uri="{BB962C8B-B14F-4D97-AF65-F5344CB8AC3E}">
        <p14:creationId xmlns:p14="http://schemas.microsoft.com/office/powerpoint/2010/main" val="1759723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926094"/>
            <a:ext cx="9144000" cy="984738"/>
          </a:xfrm>
          <a:prstGeom prst="roundRect">
            <a:avLst/>
          </a:prstGeom>
          <a:solidFill>
            <a:schemeClr val="bg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5400" b="1" dirty="0" smtClean="0">
                <a:latin typeface="Times New Roman" pitchFamily="18" charset="0"/>
                <a:cs typeface="Times New Roman" pitchFamily="18" charset="0"/>
              </a:rPr>
              <a:t>1. </a:t>
            </a:r>
            <a:r>
              <a:rPr lang="en-US" sz="5400" b="1" dirty="0" err="1" smtClean="0">
                <a:latin typeface="Times New Roman" pitchFamily="18" charset="0"/>
                <a:cs typeface="Times New Roman" pitchFamily="18" charset="0"/>
              </a:rPr>
              <a:t>Báo</a:t>
            </a:r>
            <a:r>
              <a:rPr lang="en-US" sz="5400" b="1" dirty="0" smtClean="0">
                <a:latin typeface="Times New Roman" pitchFamily="18" charset="0"/>
                <a:cs typeface="Times New Roman" pitchFamily="18" charset="0"/>
              </a:rPr>
              <a:t> </a:t>
            </a:r>
            <a:r>
              <a:rPr lang="en-US" sz="5400" b="1" dirty="0" err="1" smtClean="0">
                <a:latin typeface="Times New Roman" pitchFamily="18" charset="0"/>
                <a:cs typeface="Times New Roman" pitchFamily="18" charset="0"/>
              </a:rPr>
              <a:t>cáo</a:t>
            </a:r>
            <a:r>
              <a:rPr lang="en-US" sz="5400" b="1" dirty="0" smtClean="0">
                <a:latin typeface="Times New Roman" pitchFamily="18" charset="0"/>
                <a:cs typeface="Times New Roman" pitchFamily="18" charset="0"/>
              </a:rPr>
              <a:t> </a:t>
            </a:r>
            <a:r>
              <a:rPr lang="en-US" sz="5400" b="1" dirty="0" err="1" smtClean="0">
                <a:latin typeface="Times New Roman" pitchFamily="18" charset="0"/>
                <a:cs typeface="Times New Roman" pitchFamily="18" charset="0"/>
              </a:rPr>
              <a:t>ngày</a:t>
            </a:r>
            <a:r>
              <a:rPr lang="en-US" sz="5400" b="1" dirty="0" smtClean="0">
                <a:latin typeface="Times New Roman" pitchFamily="18" charset="0"/>
                <a:cs typeface="Times New Roman" pitchFamily="18" charset="0"/>
              </a:rPr>
              <a:t> </a:t>
            </a:r>
            <a:r>
              <a:rPr lang="en-US" sz="5400" b="1" dirty="0" err="1">
                <a:latin typeface="Times New Roman" pitchFamily="18" charset="0"/>
                <a:cs typeface="Times New Roman" pitchFamily="18" charset="0"/>
              </a:rPr>
              <a:t>nghỉ</a:t>
            </a:r>
            <a:r>
              <a:rPr lang="en-US" sz="5400" b="1" dirty="0">
                <a:latin typeface="Times New Roman" pitchFamily="18" charset="0"/>
                <a:cs typeface="Times New Roman" pitchFamily="18" charset="0"/>
              </a:rPr>
              <a:t> </a:t>
            </a:r>
            <a:r>
              <a:rPr lang="en-US" sz="5400" b="1" dirty="0" err="1">
                <a:latin typeface="Times New Roman" pitchFamily="18" charset="0"/>
                <a:cs typeface="Times New Roman" pitchFamily="18" charset="0"/>
              </a:rPr>
              <a:t>của</a:t>
            </a:r>
            <a:r>
              <a:rPr lang="en-US" sz="5400" b="1" dirty="0">
                <a:latin typeface="Times New Roman" pitchFamily="18" charset="0"/>
                <a:cs typeface="Times New Roman" pitchFamily="18" charset="0"/>
              </a:rPr>
              <a:t> HS. </a:t>
            </a:r>
          </a:p>
        </p:txBody>
      </p:sp>
      <p:sp>
        <p:nvSpPr>
          <p:cNvPr id="5" name="Rounded Rectangle 4"/>
          <p:cNvSpPr/>
          <p:nvPr/>
        </p:nvSpPr>
        <p:spPr>
          <a:xfrm>
            <a:off x="520505" y="1"/>
            <a:ext cx="8342141" cy="136456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4400" b="1" dirty="0" smtClean="0">
                <a:latin typeface="Arial" pitchFamily="34" charset="0"/>
                <a:cs typeface="Arial" pitchFamily="34" charset="0"/>
              </a:rPr>
              <a:t>TÌNH </a:t>
            </a:r>
            <a:r>
              <a:rPr lang="en-US" sz="4400" b="1" dirty="0">
                <a:latin typeface="Arial" pitchFamily="34" charset="0"/>
                <a:cs typeface="Arial" pitchFamily="34" charset="0"/>
              </a:rPr>
              <a:t>HÌNH HỌC </a:t>
            </a:r>
            <a:r>
              <a:rPr lang="en-US" sz="4400" b="1" dirty="0" smtClean="0">
                <a:latin typeface="Arial" pitchFamily="34" charset="0"/>
                <a:cs typeface="Arial" pitchFamily="34" charset="0"/>
              </a:rPr>
              <a:t>TẬP </a:t>
            </a:r>
            <a:r>
              <a:rPr lang="en-US" sz="4400" b="1" dirty="0" err="1" smtClean="0">
                <a:latin typeface="Arial" pitchFamily="34" charset="0"/>
                <a:cs typeface="Arial" pitchFamily="34" charset="0"/>
              </a:rPr>
              <a:t>của</a:t>
            </a:r>
            <a:r>
              <a:rPr lang="en-US" sz="4400" b="1" dirty="0" smtClean="0">
                <a:latin typeface="Arial" pitchFamily="34" charset="0"/>
                <a:cs typeface="Arial" pitchFamily="34" charset="0"/>
              </a:rPr>
              <a:t> </a:t>
            </a:r>
            <a:r>
              <a:rPr lang="en-US" sz="4400" b="1" dirty="0" err="1" smtClean="0">
                <a:latin typeface="Arial" pitchFamily="34" charset="0"/>
                <a:cs typeface="Arial" pitchFamily="34" charset="0"/>
              </a:rPr>
              <a:t>lớp</a:t>
            </a:r>
            <a:r>
              <a:rPr lang="en-US" sz="4400" b="1" dirty="0" smtClean="0">
                <a:latin typeface="Arial" pitchFamily="34" charset="0"/>
                <a:cs typeface="Arial" pitchFamily="34" charset="0"/>
              </a:rPr>
              <a:t> </a:t>
            </a:r>
            <a:endParaRPr lang="en-US" sz="4400" b="1" dirty="0">
              <a:latin typeface="Arial" pitchFamily="34" charset="0"/>
              <a:cs typeface="Arial" pitchFamily="34" charset="0"/>
            </a:endParaRPr>
          </a:p>
        </p:txBody>
      </p:sp>
    </p:spTree>
    <p:extLst>
      <p:ext uri="{BB962C8B-B14F-4D97-AF65-F5344CB8AC3E}">
        <p14:creationId xmlns:p14="http://schemas.microsoft.com/office/powerpoint/2010/main" val="1593027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66821" y="2321169"/>
            <a:ext cx="8897816" cy="3840480"/>
          </a:xfrm>
          <a:prstGeom prst="round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3600" b="1" dirty="0" err="1" smtClean="0">
                <a:latin typeface="Times New Roman" pitchFamily="18" charset="0"/>
                <a:cs typeface="Times New Roman" pitchFamily="18" charset="0"/>
              </a:rPr>
              <a:t>Tên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tài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khoản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Trường</a:t>
            </a:r>
            <a:r>
              <a:rPr lang="en-US" sz="3600" b="1" dirty="0" smtClean="0">
                <a:latin typeface="Times New Roman" pitchFamily="18" charset="0"/>
                <a:cs typeface="Times New Roman" pitchFamily="18" charset="0"/>
              </a:rPr>
              <a:t> Cao </a:t>
            </a:r>
            <a:r>
              <a:rPr lang="en-US" sz="3600" b="1" dirty="0" err="1" smtClean="0">
                <a:latin typeface="Times New Roman" pitchFamily="18" charset="0"/>
                <a:cs typeface="Times New Roman" pitchFamily="18" charset="0"/>
              </a:rPr>
              <a:t>đẳng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Lý</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Tự</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Trọng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Thành</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phố</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Hồ</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Chí</a:t>
            </a:r>
            <a:r>
              <a:rPr lang="en-US" sz="3600" b="1" dirty="0" smtClean="0">
                <a:latin typeface="Times New Roman" pitchFamily="18" charset="0"/>
                <a:cs typeface="Times New Roman" pitchFamily="18" charset="0"/>
              </a:rPr>
              <a:t> Minh </a:t>
            </a:r>
          </a:p>
          <a:p>
            <a:pPr algn="just"/>
            <a:r>
              <a:rPr lang="en-US" sz="3600" b="1" dirty="0" err="1" smtClean="0">
                <a:latin typeface="Times New Roman" pitchFamily="18" charset="0"/>
                <a:cs typeface="Times New Roman" pitchFamily="18" charset="0"/>
              </a:rPr>
              <a:t>Số</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tài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khoản</a:t>
            </a:r>
            <a:r>
              <a:rPr lang="en-US" sz="3600" b="1" dirty="0" smtClean="0">
                <a:latin typeface="Times New Roman" pitchFamily="18" charset="0"/>
                <a:cs typeface="Times New Roman" pitchFamily="18" charset="0"/>
              </a:rPr>
              <a:t>: </a:t>
            </a:r>
            <a:r>
              <a:rPr lang="en-US" sz="4400" b="1" dirty="0" smtClean="0">
                <a:latin typeface="Times New Roman" pitchFamily="18" charset="0"/>
                <a:cs typeface="Times New Roman" pitchFamily="18" charset="0"/>
              </a:rPr>
              <a:t>0016100036868688</a:t>
            </a:r>
          </a:p>
          <a:p>
            <a:pPr algn="just"/>
            <a:r>
              <a:rPr lang="en-US" sz="3600" b="1" dirty="0" err="1" smtClean="0">
                <a:latin typeface="Times New Roman" pitchFamily="18" charset="0"/>
                <a:cs typeface="Times New Roman" pitchFamily="18" charset="0"/>
              </a:rPr>
              <a:t>Tại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ngân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hàng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Phương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đông</a:t>
            </a:r>
            <a:r>
              <a:rPr lang="en-US" sz="3600" b="1" dirty="0" smtClean="0">
                <a:latin typeface="Times New Roman" pitchFamily="18" charset="0"/>
                <a:cs typeface="Times New Roman" pitchFamily="18" charset="0"/>
              </a:rPr>
              <a:t> – Chi </a:t>
            </a:r>
            <a:r>
              <a:rPr lang="en-US" sz="3600" b="1" dirty="0" err="1" smtClean="0">
                <a:latin typeface="Times New Roman" pitchFamily="18" charset="0"/>
                <a:cs typeface="Times New Roman" pitchFamily="18" charset="0"/>
              </a:rPr>
              <a:t>nhánh</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Tân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Bình</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Phòng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giao</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dịch</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Tân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Phú</a:t>
            </a:r>
            <a:r>
              <a:rPr lang="en-US" sz="3600" b="1" dirty="0" smtClean="0">
                <a:latin typeface="Times New Roman" pitchFamily="18" charset="0"/>
                <a:cs typeface="Times New Roman" pitchFamily="18" charset="0"/>
              </a:rPr>
              <a:t> (OCB) </a:t>
            </a:r>
            <a:endParaRPr lang="en-US" sz="3600" b="1" dirty="0">
              <a:latin typeface="Times New Roman" pitchFamily="18" charset="0"/>
              <a:cs typeface="Times New Roman" pitchFamily="18" charset="0"/>
            </a:endParaRPr>
          </a:p>
        </p:txBody>
      </p:sp>
      <p:sp>
        <p:nvSpPr>
          <p:cNvPr id="6" name="Rounded Rectangle 5"/>
          <p:cNvSpPr/>
          <p:nvPr/>
        </p:nvSpPr>
        <p:spPr>
          <a:xfrm>
            <a:off x="344659" y="168812"/>
            <a:ext cx="8342141" cy="173032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5400" b="1" dirty="0" smtClean="0">
                <a:latin typeface="Arial" pitchFamily="34" charset="0"/>
                <a:cs typeface="Arial" pitchFamily="34" charset="0"/>
              </a:rPr>
              <a:t>4. THÔNG BÁO ĐÓNG HỌC PHÍ HK2</a:t>
            </a:r>
            <a:endParaRPr lang="en-US" sz="5400" b="1" dirty="0">
              <a:latin typeface="Arial" pitchFamily="34" charset="0"/>
              <a:cs typeface="Arial" pitchFamily="34" charset="0"/>
            </a:endParaRPr>
          </a:p>
        </p:txBody>
      </p:sp>
    </p:spTree>
    <p:extLst>
      <p:ext uri="{BB962C8B-B14F-4D97-AF65-F5344CB8AC3E}">
        <p14:creationId xmlns:p14="http://schemas.microsoft.com/office/powerpoint/2010/main" val="273946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44659" y="168812"/>
            <a:ext cx="8342141" cy="173032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5400" b="1" dirty="0" smtClean="0">
                <a:latin typeface="Arial" pitchFamily="34" charset="0"/>
                <a:cs typeface="Arial" pitchFamily="34" charset="0"/>
              </a:rPr>
              <a:t>4. THÔNG BÁO ĐÓNG HỌC PHÍ HK2</a:t>
            </a:r>
            <a:endParaRPr lang="en-US" sz="5400" b="1" dirty="0">
              <a:latin typeface="Arial" pitchFamily="34" charset="0"/>
              <a:cs typeface="Arial" pitchFamily="34" charset="0"/>
            </a:endParaRPr>
          </a:p>
        </p:txBody>
      </p:sp>
      <p:sp>
        <p:nvSpPr>
          <p:cNvPr id="5" name="Rounded Rectangle 4"/>
          <p:cNvSpPr/>
          <p:nvPr/>
        </p:nvSpPr>
        <p:spPr>
          <a:xfrm>
            <a:off x="-14068" y="2588456"/>
            <a:ext cx="9144000" cy="3601330"/>
          </a:xfrm>
          <a:prstGeom prst="roundRect">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3600" b="1" dirty="0" err="1" smtClean="0">
                <a:latin typeface="Times New Roman" pitchFamily="18" charset="0"/>
                <a:cs typeface="Times New Roman" pitchFamily="18" charset="0"/>
              </a:rPr>
              <a:t>Nội</a:t>
            </a:r>
            <a:r>
              <a:rPr lang="en-US" sz="3600" b="1" dirty="0" smtClean="0">
                <a:latin typeface="Times New Roman" pitchFamily="18" charset="0"/>
                <a:cs typeface="Times New Roman" pitchFamily="18" charset="0"/>
              </a:rPr>
              <a:t> dung </a:t>
            </a:r>
            <a:r>
              <a:rPr lang="en-US" sz="3600" b="1" dirty="0" err="1" smtClean="0">
                <a:latin typeface="Times New Roman" pitchFamily="18" charset="0"/>
                <a:cs typeface="Times New Roman" pitchFamily="18" charset="0"/>
              </a:rPr>
              <a:t>chuyển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tiền</a:t>
            </a:r>
            <a:r>
              <a:rPr lang="en-US" sz="3600" b="1" dirty="0" smtClean="0">
                <a:latin typeface="Times New Roman" pitchFamily="18" charset="0"/>
                <a:cs typeface="Times New Roman" pitchFamily="18" charset="0"/>
              </a:rPr>
              <a:t>:</a:t>
            </a:r>
          </a:p>
          <a:p>
            <a:pPr algn="just"/>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Họ</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tên</a:t>
            </a:r>
            <a:r>
              <a:rPr lang="en-US" sz="3600" b="1" dirty="0" smtClean="0">
                <a:latin typeface="Times New Roman" pitchFamily="18" charset="0"/>
                <a:cs typeface="Times New Roman" pitchFamily="18" charset="0"/>
              </a:rPr>
              <a:t> HS -SV</a:t>
            </a:r>
            <a:r>
              <a:rPr lang="en-US" sz="3600" b="1" dirty="0" smtClean="0">
                <a:latin typeface="Times New Roman" pitchFamily="18" charset="0"/>
                <a:cs typeface="Times New Roman" pitchFamily="18" charset="0"/>
              </a:rPr>
              <a:t>:…………………….. </a:t>
            </a:r>
            <a:endParaRPr lang="en-US" sz="3600" b="1" dirty="0" smtClean="0">
              <a:latin typeface="Times New Roman" pitchFamily="18" charset="0"/>
              <a:cs typeface="Times New Roman" pitchFamily="18" charset="0"/>
            </a:endParaRPr>
          </a:p>
          <a:p>
            <a:pPr algn="just"/>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Mã</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số</a:t>
            </a:r>
            <a:r>
              <a:rPr lang="en-US" sz="3600" b="1" dirty="0" smtClean="0">
                <a:latin typeface="Times New Roman" pitchFamily="18" charset="0"/>
                <a:cs typeface="Times New Roman" pitchFamily="18" charset="0"/>
              </a:rPr>
              <a:t> HS- SV</a:t>
            </a:r>
            <a:r>
              <a:rPr lang="en-US" sz="3600" b="1" dirty="0" smtClean="0">
                <a:latin typeface="Times New Roman" pitchFamily="18" charset="0"/>
                <a:cs typeface="Times New Roman" pitchFamily="18" charset="0"/>
              </a:rPr>
              <a:t>:…………………</a:t>
            </a:r>
            <a:endParaRPr lang="en-US" sz="3600" b="1" dirty="0" smtClean="0">
              <a:latin typeface="Times New Roman" pitchFamily="18" charset="0"/>
              <a:cs typeface="Times New Roman" pitchFamily="18" charset="0"/>
            </a:endParaRPr>
          </a:p>
          <a:p>
            <a:pPr algn="just"/>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Lớp</a:t>
            </a:r>
            <a:r>
              <a:rPr lang="en-US" sz="3600" b="1" dirty="0" smtClean="0">
                <a:latin typeface="Times New Roman" pitchFamily="18" charset="0"/>
                <a:cs typeface="Times New Roman" pitchFamily="18" charset="0"/>
              </a:rPr>
              <a:t>:…………………………</a:t>
            </a:r>
            <a:endParaRPr lang="en-US" sz="3600" b="1" dirty="0" smtClean="0">
              <a:latin typeface="Times New Roman" pitchFamily="18" charset="0"/>
              <a:cs typeface="Times New Roman" pitchFamily="18" charset="0"/>
            </a:endParaRPr>
          </a:p>
          <a:p>
            <a:pPr algn="just"/>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Đóng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học</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phí</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Học</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kỳ</a:t>
            </a:r>
            <a:r>
              <a:rPr lang="en-US" sz="3600" b="1" dirty="0" smtClean="0">
                <a:latin typeface="Times New Roman" pitchFamily="18" charset="0"/>
                <a:cs typeface="Times New Roman" pitchFamily="18" charset="0"/>
              </a:rPr>
              <a:t> 2 </a:t>
            </a:r>
            <a:r>
              <a:rPr lang="en-US" sz="3600" b="1" dirty="0" err="1" smtClean="0">
                <a:latin typeface="Times New Roman" pitchFamily="18" charset="0"/>
                <a:cs typeface="Times New Roman" pitchFamily="18" charset="0"/>
              </a:rPr>
              <a:t>năm</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học</a:t>
            </a:r>
            <a:r>
              <a:rPr lang="en-US" sz="3600" b="1" dirty="0" smtClean="0">
                <a:latin typeface="Times New Roman" pitchFamily="18" charset="0"/>
                <a:cs typeface="Times New Roman" pitchFamily="18" charset="0"/>
              </a:rPr>
              <a:t> 2019-2020</a:t>
            </a:r>
          </a:p>
        </p:txBody>
      </p:sp>
    </p:spTree>
    <p:extLst>
      <p:ext uri="{BB962C8B-B14F-4D97-AF65-F5344CB8AC3E}">
        <p14:creationId xmlns:p14="http://schemas.microsoft.com/office/powerpoint/2010/main" val="184671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44659" y="168812"/>
            <a:ext cx="8342141" cy="173032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5400" b="1" dirty="0" smtClean="0">
                <a:latin typeface="Arial" pitchFamily="34" charset="0"/>
                <a:cs typeface="Arial" pitchFamily="34" charset="0"/>
              </a:rPr>
              <a:t>4. THÔNG BÁO ĐÓNG HỌC PHÍ HK2</a:t>
            </a:r>
            <a:endParaRPr lang="en-US" sz="5400" b="1" dirty="0">
              <a:latin typeface="Arial" pitchFamily="34" charset="0"/>
              <a:cs typeface="Arial" pitchFamily="34" charset="0"/>
            </a:endParaRPr>
          </a:p>
        </p:txBody>
      </p:sp>
      <p:sp>
        <p:nvSpPr>
          <p:cNvPr id="5" name="Rounded Rectangle 4"/>
          <p:cNvSpPr/>
          <p:nvPr/>
        </p:nvSpPr>
        <p:spPr>
          <a:xfrm>
            <a:off x="0" y="2208627"/>
            <a:ext cx="9144000" cy="3896751"/>
          </a:xfrm>
          <a:prstGeom prst="round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Sau</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khi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đóng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học</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phí</a:t>
            </a:r>
            <a:r>
              <a:rPr lang="en-US" sz="3600" b="1" dirty="0" smtClean="0">
                <a:latin typeface="Times New Roman" pitchFamily="18" charset="0"/>
                <a:cs typeface="Times New Roman" pitchFamily="18" charset="0"/>
              </a:rPr>
              <a:t> qua </a:t>
            </a:r>
            <a:r>
              <a:rPr lang="en-US" sz="3600" b="1" dirty="0" err="1" smtClean="0">
                <a:latin typeface="Times New Roman" pitchFamily="18" charset="0"/>
                <a:cs typeface="Times New Roman" pitchFamily="18" charset="0"/>
              </a:rPr>
              <a:t>ngân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hàng</a:t>
            </a:r>
            <a:r>
              <a:rPr lang="en-US" sz="3600" b="1" dirty="0" smtClean="0">
                <a:latin typeface="Times New Roman" pitchFamily="18" charset="0"/>
                <a:cs typeface="Times New Roman" pitchFamily="18" charset="0"/>
              </a:rPr>
              <a:t> , HS SV </a:t>
            </a:r>
            <a:r>
              <a:rPr lang="en-US" sz="3600" b="1" dirty="0" err="1" smtClean="0">
                <a:latin typeface="Times New Roman" pitchFamily="18" charset="0"/>
                <a:cs typeface="Times New Roman" pitchFamily="18" charset="0"/>
              </a:rPr>
              <a:t>mang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giấy</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nộp</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tiền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đến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phòng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kế</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hoạch</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tài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chính</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để</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nhận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hóa</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đơn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thu</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tiền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học</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phí</a:t>
            </a:r>
            <a:r>
              <a:rPr lang="en-US" sz="3600" b="1" dirty="0" smtClean="0">
                <a:latin typeface="Times New Roman" pitchFamily="18" charset="0"/>
                <a:cs typeface="Times New Roman" pitchFamily="18" charset="0"/>
              </a:rPr>
              <a:t>.</a:t>
            </a:r>
          </a:p>
          <a:p>
            <a:pPr algn="just"/>
            <a:endParaRPr lang="en-US" sz="3600" b="1" dirty="0" smtClean="0">
              <a:latin typeface="Times New Roman" pitchFamily="18" charset="0"/>
              <a:cs typeface="Times New Roman" pitchFamily="18" charset="0"/>
            </a:endParaRPr>
          </a:p>
          <a:p>
            <a:pPr marL="571500" indent="-571500" algn="just">
              <a:buFontTx/>
              <a:buChar char="-"/>
            </a:pPr>
            <a:r>
              <a:rPr lang="en-US" sz="3600" b="1" dirty="0" smtClean="0">
                <a:latin typeface="Times New Roman" pitchFamily="18" charset="0"/>
                <a:cs typeface="Times New Roman" pitchFamily="18" charset="0"/>
              </a:rPr>
              <a:t>HS SV </a:t>
            </a:r>
            <a:r>
              <a:rPr lang="en-US" sz="3600" b="1" dirty="0" err="1" smtClean="0">
                <a:latin typeface="Times New Roman" pitchFamily="18" charset="0"/>
                <a:cs typeface="Times New Roman" pitchFamily="18" charset="0"/>
              </a:rPr>
              <a:t>đóng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học</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phí</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bằng</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tiền</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mặt</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tại</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trường</a:t>
            </a:r>
            <a:r>
              <a:rPr lang="en-US" sz="3600" b="1" dirty="0" smtClean="0">
                <a:latin typeface="Times New Roman" pitchFamily="18" charset="0"/>
                <a:cs typeface="Times New Roman" pitchFamily="18" charset="0"/>
              </a:rPr>
              <a:t>.</a:t>
            </a:r>
            <a:endParaRPr lang="en-US" sz="3600" b="1" dirty="0">
              <a:latin typeface="Times New Roman" pitchFamily="18" charset="0"/>
              <a:cs typeface="Times New Roman" pitchFamily="18" charset="0"/>
            </a:endParaRPr>
          </a:p>
        </p:txBody>
      </p:sp>
    </p:spTree>
    <p:extLst>
      <p:ext uri="{BB962C8B-B14F-4D97-AF65-F5344CB8AC3E}">
        <p14:creationId xmlns:p14="http://schemas.microsoft.com/office/powerpoint/2010/main" val="2062181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19575" y="2574393"/>
            <a:ext cx="8897816" cy="1997605"/>
          </a:xfrm>
          <a:prstGeom prst="roundRect">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en-US" sz="5400" b="1" dirty="0" smtClean="0">
                <a:latin typeface="Times New Roman" pitchFamily="18" charset="0"/>
                <a:cs typeface="Times New Roman" pitchFamily="18" charset="0"/>
              </a:rPr>
              <a:t>DANH SÁCH </a:t>
            </a:r>
          </a:p>
          <a:p>
            <a:pPr algn="just"/>
            <a:r>
              <a:rPr lang="en-US" sz="5400" b="1" dirty="0" smtClean="0">
                <a:latin typeface="Times New Roman" pitchFamily="18" charset="0"/>
                <a:cs typeface="Times New Roman" pitchFamily="18" charset="0"/>
              </a:rPr>
              <a:t>HS CHƯA ĐÓNG HỌC PHÍ</a:t>
            </a:r>
            <a:endParaRPr lang="en-US" sz="5400" b="1" dirty="0">
              <a:latin typeface="Times New Roman" pitchFamily="18" charset="0"/>
              <a:cs typeface="Times New Roman" pitchFamily="18" charset="0"/>
            </a:endParaRPr>
          </a:p>
        </p:txBody>
      </p:sp>
      <p:sp>
        <p:nvSpPr>
          <p:cNvPr id="6" name="Rounded Rectangle 5"/>
          <p:cNvSpPr/>
          <p:nvPr/>
        </p:nvSpPr>
        <p:spPr>
          <a:xfrm>
            <a:off x="344659" y="168812"/>
            <a:ext cx="8342141" cy="1730329"/>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5400" b="1" dirty="0" smtClean="0">
                <a:latin typeface="Arial" pitchFamily="34" charset="0"/>
                <a:cs typeface="Arial" pitchFamily="34" charset="0"/>
              </a:rPr>
              <a:t>4. THÔNG BÁO ĐÓNG HỌC PHÍ HK2</a:t>
            </a:r>
            <a:endParaRPr lang="en-US" sz="5400" b="1" dirty="0">
              <a:latin typeface="Arial" pitchFamily="34" charset="0"/>
              <a:cs typeface="Arial" pitchFamily="34" charset="0"/>
            </a:endParaRPr>
          </a:p>
        </p:txBody>
      </p:sp>
    </p:spTree>
    <p:extLst>
      <p:ext uri="{BB962C8B-B14F-4D97-AF65-F5344CB8AC3E}">
        <p14:creationId xmlns:p14="http://schemas.microsoft.com/office/powerpoint/2010/main" val="2417978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20505" y="168812"/>
            <a:ext cx="8342141" cy="1730329"/>
          </a:xfrm>
          <a:prstGeom prst="roundRect">
            <a:avLst/>
          </a:prstGeom>
          <a:solidFill>
            <a:schemeClr val="bg2">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5400" b="1" dirty="0" smtClean="0">
                <a:latin typeface="Arial" pitchFamily="34" charset="0"/>
                <a:cs typeface="Arial" pitchFamily="34" charset="0"/>
              </a:rPr>
              <a:t>5. ĐĂNG KÝ HỌC TRẢ NỢ MÔN</a:t>
            </a:r>
            <a:endParaRPr lang="en-US" sz="5400" b="1" dirty="0">
              <a:latin typeface="Arial" pitchFamily="34" charset="0"/>
              <a:cs typeface="Arial" pitchFamily="34" charset="0"/>
            </a:endParaRPr>
          </a:p>
        </p:txBody>
      </p:sp>
      <p:sp>
        <p:nvSpPr>
          <p:cNvPr id="5" name="Rounded Rectangle 4"/>
          <p:cNvSpPr/>
          <p:nvPr/>
        </p:nvSpPr>
        <p:spPr>
          <a:xfrm>
            <a:off x="119575" y="2208632"/>
            <a:ext cx="8897816" cy="3334042"/>
          </a:xfrm>
          <a:prstGeom prst="roundRect">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vi-VN" sz="5400" b="1" dirty="0">
                <a:latin typeface="Times New Roman" pitchFamily="18" charset="0"/>
                <a:cs typeface="Times New Roman" pitchFamily="18" charset="0"/>
              </a:rPr>
              <a:t>Có 2 loại lớp để HS đăng ký học trả </a:t>
            </a:r>
            <a:r>
              <a:rPr lang="vi-VN" sz="5400" b="1" dirty="0" smtClean="0">
                <a:latin typeface="Times New Roman" pitchFamily="18" charset="0"/>
                <a:cs typeface="Times New Roman" pitchFamily="18" charset="0"/>
              </a:rPr>
              <a:t>nợ:</a:t>
            </a:r>
            <a:endParaRPr lang="vi-VN" sz="5400" b="1" dirty="0">
              <a:latin typeface="Times New Roman" pitchFamily="18" charset="0"/>
              <a:cs typeface="Times New Roman" pitchFamily="18" charset="0"/>
            </a:endParaRPr>
          </a:p>
          <a:p>
            <a:pPr algn="just"/>
            <a:r>
              <a:rPr lang="vi-VN" sz="5400" b="1" dirty="0">
                <a:latin typeface="Times New Roman" pitchFamily="18" charset="0"/>
                <a:cs typeface="Times New Roman" pitchFamily="18" charset="0"/>
              </a:rPr>
              <a:t>+ Lớp chung</a:t>
            </a:r>
            <a:r>
              <a:rPr lang="vi-VN" sz="5400" b="1" dirty="0" smtClean="0">
                <a:latin typeface="Times New Roman" pitchFamily="18" charset="0"/>
                <a:cs typeface="Times New Roman" pitchFamily="18" charset="0"/>
              </a:rPr>
              <a:t>:</a:t>
            </a:r>
            <a:endParaRPr lang="en-US" sz="5400" b="1" dirty="0" smtClean="0">
              <a:latin typeface="Times New Roman" pitchFamily="18" charset="0"/>
              <a:cs typeface="Times New Roman" pitchFamily="18" charset="0"/>
            </a:endParaRPr>
          </a:p>
          <a:p>
            <a:pPr algn="just"/>
            <a:r>
              <a:rPr lang="en-US" sz="5400" b="1" dirty="0" smtClean="0">
                <a:latin typeface="Times New Roman" pitchFamily="18" charset="0"/>
                <a:cs typeface="Times New Roman" pitchFamily="18" charset="0"/>
              </a:rPr>
              <a:t>+ </a:t>
            </a:r>
            <a:r>
              <a:rPr lang="vi-VN" sz="5400" b="1" dirty="0" smtClean="0">
                <a:latin typeface="Times New Roman" pitchFamily="18" charset="0"/>
                <a:cs typeface="Times New Roman" pitchFamily="18" charset="0"/>
              </a:rPr>
              <a:t>Lớp </a:t>
            </a:r>
            <a:r>
              <a:rPr lang="en-US" sz="5400" b="1" dirty="0" err="1" smtClean="0">
                <a:latin typeface="Times New Roman" pitchFamily="18" charset="0"/>
                <a:cs typeface="Times New Roman" pitchFamily="18" charset="0"/>
              </a:rPr>
              <a:t>riêng</a:t>
            </a:r>
            <a:r>
              <a:rPr lang="vi-VN" sz="5400" b="1" dirty="0" smtClean="0">
                <a:latin typeface="Times New Roman" pitchFamily="18" charset="0"/>
                <a:cs typeface="Times New Roman" pitchFamily="18" charset="0"/>
              </a:rPr>
              <a:t>:</a:t>
            </a:r>
            <a:endParaRPr lang="vi-VN" sz="5400" b="1" dirty="0">
              <a:latin typeface="Times New Roman" pitchFamily="18" charset="0"/>
              <a:cs typeface="Times New Roman" pitchFamily="18" charset="0"/>
            </a:endParaRPr>
          </a:p>
        </p:txBody>
      </p:sp>
    </p:spTree>
    <p:extLst>
      <p:ext uri="{BB962C8B-B14F-4D97-AF65-F5344CB8AC3E}">
        <p14:creationId xmlns:p14="http://schemas.microsoft.com/office/powerpoint/2010/main" val="2750650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20505" y="168812"/>
            <a:ext cx="8342141" cy="1730329"/>
          </a:xfrm>
          <a:prstGeom prst="roundRect">
            <a:avLst/>
          </a:prstGeom>
          <a:solidFill>
            <a:schemeClr val="bg2">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5400" b="1" dirty="0" smtClean="0">
                <a:latin typeface="Arial" pitchFamily="34" charset="0"/>
                <a:cs typeface="Arial" pitchFamily="34" charset="0"/>
              </a:rPr>
              <a:t>5. ĐĂNG KÝ HỌC TRẢ NỢ MÔN</a:t>
            </a:r>
            <a:endParaRPr lang="en-US" sz="5400" b="1" dirty="0">
              <a:latin typeface="Arial" pitchFamily="34" charset="0"/>
              <a:cs typeface="Arial" pitchFamily="34" charset="0"/>
            </a:endParaRPr>
          </a:p>
        </p:txBody>
      </p:sp>
      <p:sp>
        <p:nvSpPr>
          <p:cNvPr id="5" name="Rounded Rectangle 4"/>
          <p:cNvSpPr/>
          <p:nvPr/>
        </p:nvSpPr>
        <p:spPr>
          <a:xfrm>
            <a:off x="119575" y="2278966"/>
            <a:ext cx="8897816" cy="3137095"/>
          </a:xfrm>
          <a:prstGeom prst="round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vi-VN" sz="3200" b="1" dirty="0" smtClean="0">
                <a:latin typeface="Times New Roman" pitchFamily="18" charset="0"/>
                <a:cs typeface="Times New Roman" pitchFamily="18" charset="0"/>
              </a:rPr>
              <a:t>Lớp </a:t>
            </a:r>
            <a:r>
              <a:rPr lang="vi-VN" sz="3200" b="1" dirty="0">
                <a:latin typeface="Times New Roman" pitchFamily="18" charset="0"/>
                <a:cs typeface="Times New Roman" pitchFamily="18" charset="0"/>
              </a:rPr>
              <a:t>chung: HS được học ghép chung với các khóa sau (khóa 17T4 học chung với các khóa 18, 19 và khóa 18T4 học chung với khóa 19), được mở đầu mỗi học kỳ (có thông báo học lại được đăng trên trang web trường</a:t>
            </a:r>
            <a:r>
              <a:rPr lang="vi-VN" sz="3200" b="1" dirty="0" smtClean="0">
                <a:latin typeface="Times New Roman" pitchFamily="18" charset="0"/>
                <a:cs typeface="Times New Roman" pitchFamily="18" charset="0"/>
              </a:rPr>
              <a:t>).</a:t>
            </a:r>
            <a:endParaRPr lang="en-US" sz="3200" b="1" dirty="0">
              <a:latin typeface="Times New Roman" pitchFamily="18" charset="0"/>
              <a:cs typeface="Times New Roman" pitchFamily="18" charset="0"/>
            </a:endParaRPr>
          </a:p>
        </p:txBody>
      </p:sp>
    </p:spTree>
    <p:extLst>
      <p:ext uri="{BB962C8B-B14F-4D97-AF65-F5344CB8AC3E}">
        <p14:creationId xmlns:p14="http://schemas.microsoft.com/office/powerpoint/2010/main" val="2512505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20505" y="168812"/>
            <a:ext cx="8342141" cy="1730329"/>
          </a:xfrm>
          <a:prstGeom prst="roundRect">
            <a:avLst/>
          </a:prstGeom>
          <a:solidFill>
            <a:schemeClr val="bg2">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5400" b="1" dirty="0" smtClean="0">
                <a:latin typeface="Arial" pitchFamily="34" charset="0"/>
                <a:cs typeface="Arial" pitchFamily="34" charset="0"/>
              </a:rPr>
              <a:t>5. ĐĂNG KÝ HỌC TRẢ NỢ MÔN</a:t>
            </a:r>
            <a:endParaRPr lang="en-US" sz="5400" b="1" dirty="0">
              <a:latin typeface="Arial" pitchFamily="34" charset="0"/>
              <a:cs typeface="Arial" pitchFamily="34" charset="0"/>
            </a:endParaRPr>
          </a:p>
        </p:txBody>
      </p:sp>
      <p:sp>
        <p:nvSpPr>
          <p:cNvPr id="5" name="Rounded Rectangle 4"/>
          <p:cNvSpPr/>
          <p:nvPr/>
        </p:nvSpPr>
        <p:spPr>
          <a:xfrm>
            <a:off x="119575" y="2574393"/>
            <a:ext cx="8897816" cy="2391502"/>
          </a:xfrm>
          <a:prstGeom prst="round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vi-VN" sz="3600" b="1" dirty="0" smtClean="0">
                <a:latin typeface="Times New Roman" pitchFamily="18" charset="0"/>
                <a:cs typeface="Times New Roman" pitchFamily="18" charset="0"/>
              </a:rPr>
              <a:t>+ </a:t>
            </a:r>
            <a:r>
              <a:rPr lang="vi-VN" sz="3600" b="1" dirty="0">
                <a:latin typeface="Times New Roman" pitchFamily="18" charset="0"/>
                <a:cs typeface="Times New Roman" pitchFamily="18" charset="0"/>
              </a:rPr>
              <a:t>Lớp riêng: Được mở riêng cho các HS học trả nợ cùng môn. Thời gian: trong học kỳ. Khi mở lớp có thông báo cụ thể được đăng trang web, gởi GVCN và các khoa</a:t>
            </a:r>
            <a:r>
              <a:rPr lang="vi-VN" sz="3600" b="1" dirty="0" smtClean="0">
                <a:latin typeface="Times New Roman" pitchFamily="18" charset="0"/>
                <a:cs typeface="Times New Roman" pitchFamily="18" charset="0"/>
              </a:rPr>
              <a:t>.</a:t>
            </a:r>
            <a:endParaRPr lang="vi-VN" sz="3600" b="1" dirty="0">
              <a:latin typeface="Times New Roman" pitchFamily="18" charset="0"/>
              <a:cs typeface="Times New Roman" pitchFamily="18" charset="0"/>
            </a:endParaRPr>
          </a:p>
        </p:txBody>
      </p:sp>
    </p:spTree>
    <p:extLst>
      <p:ext uri="{BB962C8B-B14F-4D97-AF65-F5344CB8AC3E}">
        <p14:creationId xmlns:p14="http://schemas.microsoft.com/office/powerpoint/2010/main" val="1874443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20505" y="168812"/>
            <a:ext cx="8342141" cy="1730329"/>
          </a:xfrm>
          <a:prstGeom prst="roundRect">
            <a:avLst/>
          </a:prstGeom>
          <a:solidFill>
            <a:schemeClr val="bg2">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5400" b="1" dirty="0" smtClean="0">
                <a:latin typeface="Arial" pitchFamily="34" charset="0"/>
                <a:cs typeface="Arial" pitchFamily="34" charset="0"/>
              </a:rPr>
              <a:t>5. ĐĂNG KÝ HỌC TRẢ NỢ MÔN</a:t>
            </a:r>
            <a:endParaRPr lang="en-US" sz="5400" b="1" dirty="0">
              <a:latin typeface="Arial" pitchFamily="34" charset="0"/>
              <a:cs typeface="Arial" pitchFamily="34" charset="0"/>
            </a:endParaRPr>
          </a:p>
        </p:txBody>
      </p:sp>
      <p:sp>
        <p:nvSpPr>
          <p:cNvPr id="5" name="Rounded Rectangle 4"/>
          <p:cNvSpPr/>
          <p:nvPr/>
        </p:nvSpPr>
        <p:spPr>
          <a:xfrm>
            <a:off x="119575" y="2236764"/>
            <a:ext cx="8897816" cy="3685734"/>
          </a:xfrm>
          <a:prstGeom prst="roundRect">
            <a:avLst/>
          </a:prstGeom>
          <a:solidFill>
            <a:schemeClr val="accent6">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just"/>
            <a:r>
              <a:rPr lang="vi-VN" sz="3600" b="1" dirty="0" smtClean="0">
                <a:latin typeface="Times New Roman" pitchFamily="18" charset="0"/>
                <a:cs typeface="Times New Roman" pitchFamily="18" charset="0"/>
              </a:rPr>
              <a:t>Phụ </a:t>
            </a:r>
            <a:r>
              <a:rPr lang="vi-VN" sz="3600" b="1" dirty="0">
                <a:latin typeface="Times New Roman" pitchFamily="18" charset="0"/>
                <a:cs typeface="Times New Roman" pitchFamily="18" charset="0"/>
              </a:rPr>
              <a:t>huynh và HS theo dõi các môn học và lớp học phần được mở trong lịch toàn trường trên trang tài khoản cá nhân của học sinh hoặc lên trang website trường để biết thông tin, sau đó liên hệ phòng TS-ĐT để đăng ký học lại</a:t>
            </a:r>
            <a:r>
              <a:rPr lang="vi-VN" sz="3600" b="1" dirty="0" smtClean="0">
                <a:latin typeface="Times New Roman" pitchFamily="18" charset="0"/>
                <a:cs typeface="Times New Roman" pitchFamily="18" charset="0"/>
              </a:rPr>
              <a:t>.</a:t>
            </a:r>
            <a:endParaRPr lang="vi-VN" sz="3600" b="1" dirty="0">
              <a:latin typeface="Times New Roman" pitchFamily="18" charset="0"/>
              <a:cs typeface="Times New Roman" pitchFamily="18" charset="0"/>
            </a:endParaRPr>
          </a:p>
        </p:txBody>
      </p:sp>
    </p:spTree>
    <p:extLst>
      <p:ext uri="{BB962C8B-B14F-4D97-AF65-F5344CB8AC3E}">
        <p14:creationId xmlns:p14="http://schemas.microsoft.com/office/powerpoint/2010/main" val="3350779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0"/>
            <a:ext cx="9144000" cy="1505243"/>
          </a:xfrm>
          <a:prstGeom prst="roundRect">
            <a:avLst/>
          </a:prstGeom>
          <a:solidFill>
            <a:schemeClr val="bg2">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smtClean="0">
                <a:latin typeface="Arial" pitchFamily="34" charset="0"/>
                <a:cs typeface="Arial" pitchFamily="34" charset="0"/>
              </a:rPr>
              <a:t>6. NHỮNG GIẢI PHÁP NÂNG CAO CHẤT LƯỢNG HỌC TẬP- RÈN LUYỆN CỦA HS</a:t>
            </a:r>
            <a:endParaRPr lang="en-US" sz="3600" b="1" dirty="0">
              <a:latin typeface="Arial" pitchFamily="34" charset="0"/>
              <a:cs typeface="Arial" pitchFamily="34" charset="0"/>
            </a:endParaRPr>
          </a:p>
        </p:txBody>
      </p:sp>
      <p:sp>
        <p:nvSpPr>
          <p:cNvPr id="2" name="Rounded Rectangle 1"/>
          <p:cNvSpPr/>
          <p:nvPr/>
        </p:nvSpPr>
        <p:spPr>
          <a:xfrm>
            <a:off x="0" y="1800665"/>
            <a:ext cx="9144000" cy="5057335"/>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Cách</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vào</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trang</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cá</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nhân</a:t>
            </a:r>
            <a:r>
              <a:rPr lang="en-US" sz="3200" dirty="0" smtClean="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của</a:t>
            </a:r>
            <a:r>
              <a:rPr lang="en-US" sz="3200" dirty="0" smtClean="0">
                <a:solidFill>
                  <a:schemeClr val="tx1"/>
                </a:solidFill>
                <a:latin typeface="Arial" pitchFamily="34" charset="0"/>
                <a:cs typeface="Arial" pitchFamily="34" charset="0"/>
              </a:rPr>
              <a:t> HS</a:t>
            </a:r>
          </a:p>
          <a:p>
            <a:r>
              <a:rPr lang="vi-VN" sz="3200" dirty="0">
                <a:solidFill>
                  <a:schemeClr val="tx1"/>
                </a:solidFill>
                <a:latin typeface="Arial" pitchFamily="34" charset="0"/>
                <a:cs typeface="Arial" pitchFamily="34" charset="0"/>
              </a:rPr>
              <a:t>Thông qua trang web của Trường LTTC.EDU.VN (vào mục HỌC SINH SINH VIÊN) đăng nhập bằng mã số HSSV, mật khẩu ban đầu: 1111, mã bảo vệ</a:t>
            </a:r>
            <a:r>
              <a:rPr lang="vi-VN" sz="3200" dirty="0" smtClean="0">
                <a:solidFill>
                  <a:schemeClr val="tx1"/>
                </a:solidFill>
                <a:latin typeface="Arial" pitchFamily="34" charset="0"/>
                <a:cs typeface="Arial" pitchFamily="34" charset="0"/>
              </a:rPr>
              <a:t>;</a:t>
            </a:r>
            <a:endParaRPr lang="en-US" sz="3200" dirty="0" smtClean="0">
              <a:solidFill>
                <a:schemeClr val="tx1"/>
              </a:solidFill>
              <a:latin typeface="Arial" pitchFamily="34" charset="0"/>
              <a:cs typeface="Arial" pitchFamily="34" charset="0"/>
            </a:endParaRPr>
          </a:p>
          <a:p>
            <a:r>
              <a:rPr lang="en-US" sz="3200" dirty="0" err="1">
                <a:solidFill>
                  <a:schemeClr val="tx1"/>
                </a:solidFill>
                <a:latin typeface="Arial" pitchFamily="34" charset="0"/>
                <a:cs typeface="Arial" pitchFamily="34" charset="0"/>
              </a:rPr>
              <a:t>Tại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trang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thông</a:t>
            </a:r>
            <a:r>
              <a:rPr lang="en-US" sz="3200" dirty="0">
                <a:solidFill>
                  <a:schemeClr val="tx1"/>
                </a:solidFill>
                <a:latin typeface="Arial" pitchFamily="34" charset="0"/>
                <a:cs typeface="Arial" pitchFamily="34" charset="0"/>
              </a:rPr>
              <a:t> tin </a:t>
            </a:r>
            <a:r>
              <a:rPr lang="en-US" sz="3200" dirty="0" err="1">
                <a:solidFill>
                  <a:schemeClr val="tx1"/>
                </a:solidFill>
                <a:latin typeface="Arial" pitchFamily="34" charset="0"/>
                <a:cs typeface="Arial" pitchFamily="34" charset="0"/>
              </a:rPr>
              <a:t>sinh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viên</a:t>
            </a:r>
            <a:r>
              <a:rPr lang="en-US" sz="3200" dirty="0">
                <a:solidFill>
                  <a:schemeClr val="tx1"/>
                </a:solidFill>
                <a:latin typeface="Arial" pitchFamily="34" charset="0"/>
                <a:cs typeface="Arial" pitchFamily="34" charset="0"/>
              </a:rPr>
              <a:t>, click </a:t>
            </a:r>
            <a:r>
              <a:rPr lang="en-US" sz="3200" dirty="0" err="1">
                <a:solidFill>
                  <a:schemeClr val="tx1"/>
                </a:solidFill>
                <a:latin typeface="Arial" pitchFamily="34" charset="0"/>
                <a:cs typeface="Arial" pitchFamily="34" charset="0"/>
              </a:rPr>
              <a:t>vào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mục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cần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xem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như</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thông</a:t>
            </a:r>
            <a:r>
              <a:rPr lang="en-US" sz="3200" dirty="0">
                <a:solidFill>
                  <a:schemeClr val="tx1"/>
                </a:solidFill>
                <a:latin typeface="Arial" pitchFamily="34" charset="0"/>
                <a:cs typeface="Arial" pitchFamily="34" charset="0"/>
              </a:rPr>
              <a:t> tin </a:t>
            </a:r>
            <a:r>
              <a:rPr lang="en-US" sz="3200" dirty="0" err="1">
                <a:solidFill>
                  <a:schemeClr val="tx1"/>
                </a:solidFill>
                <a:latin typeface="Arial" pitchFamily="34" charset="0"/>
                <a:cs typeface="Arial" pitchFamily="34" charset="0"/>
              </a:rPr>
              <a:t>sinh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viên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lịch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trong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tuần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lịch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trong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tuần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kết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quả</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tập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phí</a:t>
            </a:r>
            <a:r>
              <a:rPr lang="en-US" sz="32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đánh</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giá</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rèn</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luyện</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thông</a:t>
            </a:r>
            <a:r>
              <a:rPr lang="en-US" sz="3600" dirty="0">
                <a:solidFill>
                  <a:schemeClr val="tx1"/>
                </a:solidFill>
                <a:latin typeface="Arial" pitchFamily="34" charset="0"/>
                <a:cs typeface="Arial" pitchFamily="34" charset="0"/>
              </a:rPr>
              <a:t> tin </a:t>
            </a:r>
            <a:r>
              <a:rPr lang="en-US" sz="3600" dirty="0" err="1">
                <a:solidFill>
                  <a:schemeClr val="tx1"/>
                </a:solidFill>
                <a:latin typeface="Arial" pitchFamily="34" charset="0"/>
                <a:cs typeface="Arial" pitchFamily="34" charset="0"/>
              </a:rPr>
              <a:t>điểm</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danh</a:t>
            </a:r>
            <a:r>
              <a:rPr lang="en-US" sz="3600" dirty="0">
                <a:solidFill>
                  <a:schemeClr val="tx1"/>
                </a:solidFill>
                <a:latin typeface="Arial" pitchFamily="34" charset="0"/>
                <a:cs typeface="Arial" pitchFamily="34" charset="0"/>
              </a:rPr>
              <a:t>, …</a:t>
            </a:r>
          </a:p>
        </p:txBody>
      </p:sp>
    </p:spTree>
    <p:extLst>
      <p:ext uri="{BB962C8B-B14F-4D97-AF65-F5344CB8AC3E}">
        <p14:creationId xmlns:p14="http://schemas.microsoft.com/office/powerpoint/2010/main" val="2255211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0"/>
            <a:ext cx="9144000" cy="1505243"/>
          </a:xfrm>
          <a:prstGeom prst="roundRect">
            <a:avLst/>
          </a:prstGeom>
          <a:solidFill>
            <a:schemeClr val="bg2">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smtClean="0">
                <a:latin typeface="Arial" pitchFamily="34" charset="0"/>
                <a:cs typeface="Arial" pitchFamily="34" charset="0"/>
              </a:rPr>
              <a:t>6. NHỮNG GIẢI PHÁP NÂNG CAO CHẤT LƯỢNG HỌC TẬP- RÈN LUYỆN CỦA HS</a:t>
            </a:r>
            <a:endParaRPr lang="en-US" sz="3600" b="1" dirty="0">
              <a:latin typeface="Arial" pitchFamily="34" charset="0"/>
              <a:cs typeface="Arial" pitchFamily="34" charset="0"/>
            </a:endParaRPr>
          </a:p>
        </p:txBody>
      </p:sp>
      <p:sp>
        <p:nvSpPr>
          <p:cNvPr id="2" name="Rounded Rectangle 1"/>
          <p:cNvSpPr/>
          <p:nvPr/>
        </p:nvSpPr>
        <p:spPr>
          <a:xfrm>
            <a:off x="0" y="1800665"/>
            <a:ext cx="9144000" cy="5057335"/>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Arial" pitchFamily="34" charset="0"/>
                <a:cs typeface="Arial" pitchFamily="34" charset="0"/>
              </a:rPr>
              <a:t>2. </a:t>
            </a:r>
            <a:r>
              <a:rPr lang="en-US" sz="3200" b="1" dirty="0" err="1">
                <a:solidFill>
                  <a:schemeClr val="tx1"/>
                </a:solidFill>
                <a:latin typeface="Arial" pitchFamily="34" charset="0"/>
                <a:cs typeface="Arial" pitchFamily="34" charset="0"/>
              </a:rPr>
              <a:t>Về</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phía</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Nhà</a:t>
            </a:r>
            <a:r>
              <a:rPr lang="en-US" sz="3200" b="1" dirty="0">
                <a:solidFill>
                  <a:schemeClr val="tx1"/>
                </a:solidFill>
                <a:latin typeface="Arial" pitchFamily="34" charset="0"/>
                <a:cs typeface="Arial" pitchFamily="34" charset="0"/>
              </a:rPr>
              <a:t> </a:t>
            </a:r>
            <a:r>
              <a:rPr lang="en-US" sz="3200" b="1" dirty="0" err="1">
                <a:solidFill>
                  <a:schemeClr val="tx1"/>
                </a:solidFill>
                <a:latin typeface="Arial" pitchFamily="34" charset="0"/>
                <a:cs typeface="Arial" pitchFamily="34" charset="0"/>
              </a:rPr>
              <a:t>trường</a:t>
            </a:r>
            <a:r>
              <a:rPr lang="en-US" sz="3200" dirty="0">
                <a:solidFill>
                  <a:schemeClr val="tx1"/>
                </a:solidFill>
                <a:latin typeface="Arial" pitchFamily="34" charset="0"/>
                <a:cs typeface="Arial" pitchFamily="34" charset="0"/>
              </a:rPr>
              <a:t> </a:t>
            </a:r>
            <a:r>
              <a:rPr lang="en-US" sz="3200" dirty="0" smtClean="0">
                <a:solidFill>
                  <a:schemeClr val="tx1"/>
                </a:solidFill>
                <a:latin typeface="Arial" pitchFamily="34" charset="0"/>
                <a:cs typeface="Arial" pitchFamily="34" charset="0"/>
              </a:rPr>
              <a:t>:</a:t>
            </a:r>
            <a:endParaRPr lang="en-US" sz="3200" dirty="0">
              <a:solidFill>
                <a:schemeClr val="tx1"/>
              </a:solidFill>
              <a:latin typeface="Arial" pitchFamily="34" charset="0"/>
              <a:cs typeface="Arial" pitchFamily="34" charset="0"/>
            </a:endParaRPr>
          </a:p>
          <a:p>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Định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hướng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nghề</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nghiệp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cho</a:t>
            </a:r>
            <a:r>
              <a:rPr lang="en-US" sz="3200" dirty="0">
                <a:solidFill>
                  <a:schemeClr val="tx1"/>
                </a:solidFill>
                <a:latin typeface="Arial" pitchFamily="34" charset="0"/>
                <a:cs typeface="Arial" pitchFamily="34" charset="0"/>
              </a:rPr>
              <a:t> HS </a:t>
            </a:r>
            <a:r>
              <a:rPr lang="en-US" sz="3200" dirty="0" err="1">
                <a:solidFill>
                  <a:schemeClr val="tx1"/>
                </a:solidFill>
                <a:latin typeface="Arial" pitchFamily="34" charset="0"/>
                <a:cs typeface="Arial" pitchFamily="34" charset="0"/>
              </a:rPr>
              <a:t>tạo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hứng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thú</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trong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tập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rèn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luyện</a:t>
            </a:r>
            <a:r>
              <a:rPr lang="en-US" sz="3200" dirty="0">
                <a:solidFill>
                  <a:schemeClr val="tx1"/>
                </a:solidFill>
                <a:latin typeface="Arial" pitchFamily="34" charset="0"/>
                <a:cs typeface="Arial" pitchFamily="34" charset="0"/>
              </a:rPr>
              <a:t>;</a:t>
            </a:r>
          </a:p>
          <a:p>
            <a:r>
              <a:rPr lang="en-US" sz="3200" dirty="0">
                <a:solidFill>
                  <a:schemeClr val="tx1"/>
                </a:solidFill>
                <a:latin typeface="Arial" pitchFamily="34" charset="0"/>
                <a:cs typeface="Arial" pitchFamily="34" charset="0"/>
              </a:rPr>
              <a:t>- </a:t>
            </a:r>
            <a:r>
              <a:rPr lang="en-US" sz="3200" dirty="0" err="1" smtClean="0">
                <a:solidFill>
                  <a:schemeClr val="tx1"/>
                </a:solidFill>
                <a:latin typeface="Arial" pitchFamily="34" charset="0"/>
                <a:cs typeface="Arial" pitchFamily="34" charset="0"/>
              </a:rPr>
              <a:t>Nhà</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trường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cung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cấp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kiến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thức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chuyên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môn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kỹ</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năng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nghề</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nghiệp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kỹ</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năng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sống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xây</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dựng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thái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độ</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cho</a:t>
            </a:r>
            <a:r>
              <a:rPr lang="en-US" sz="3200" dirty="0">
                <a:solidFill>
                  <a:schemeClr val="tx1"/>
                </a:solidFill>
                <a:latin typeface="Arial" pitchFamily="34" charset="0"/>
                <a:cs typeface="Arial" pitchFamily="34" charset="0"/>
              </a:rPr>
              <a:t> HS;</a:t>
            </a:r>
          </a:p>
          <a:p>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trường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xây</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dựng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môi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trường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văn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hóa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lành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mạnh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điều</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kiện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cho</a:t>
            </a:r>
            <a:r>
              <a:rPr lang="en-US" sz="3200" dirty="0">
                <a:solidFill>
                  <a:schemeClr val="tx1"/>
                </a:solidFill>
                <a:latin typeface="Arial" pitchFamily="34" charset="0"/>
                <a:cs typeface="Arial" pitchFamily="34" charset="0"/>
              </a:rPr>
              <a:t> HS </a:t>
            </a:r>
            <a:r>
              <a:rPr lang="en-US" sz="3200" dirty="0" err="1">
                <a:solidFill>
                  <a:schemeClr val="tx1"/>
                </a:solidFill>
                <a:latin typeface="Arial" pitchFamily="34" charset="0"/>
                <a:cs typeface="Arial" pitchFamily="34" charset="0"/>
              </a:rPr>
              <a:t>sinh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hoạt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tập</a:t>
            </a:r>
            <a:r>
              <a:rPr lang="en-US" sz="3200" dirty="0" smtClean="0">
                <a:solidFill>
                  <a:schemeClr val="tx1"/>
                </a:solidFill>
                <a:latin typeface="Arial" pitchFamily="34" charset="0"/>
                <a:cs typeface="Arial" pitchFamily="34" charset="0"/>
              </a:rPr>
              <a:t>;</a:t>
            </a:r>
            <a:endParaRPr lang="en-US"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392537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0"/>
            <a:ext cx="9144000" cy="1505243"/>
          </a:xfrm>
          <a:prstGeom prst="roundRect">
            <a:avLst/>
          </a:prstGeom>
          <a:solidFill>
            <a:schemeClr val="bg2">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smtClean="0">
                <a:latin typeface="Arial" pitchFamily="34" charset="0"/>
                <a:cs typeface="Arial" pitchFamily="34" charset="0"/>
              </a:rPr>
              <a:t>6. NHỮNG GIẢI PHÁP NÂNG CAO CHẤT LƯỢNG HỌC TẬP- RÈN LUYỆN CỦA HS</a:t>
            </a:r>
            <a:endParaRPr lang="en-US" sz="3600" b="1" dirty="0">
              <a:latin typeface="Arial" pitchFamily="34" charset="0"/>
              <a:cs typeface="Arial" pitchFamily="34" charset="0"/>
            </a:endParaRPr>
          </a:p>
        </p:txBody>
      </p:sp>
      <p:sp>
        <p:nvSpPr>
          <p:cNvPr id="2" name="Rounded Rectangle 1"/>
          <p:cNvSpPr/>
          <p:nvPr/>
        </p:nvSpPr>
        <p:spPr>
          <a:xfrm>
            <a:off x="0" y="1505243"/>
            <a:ext cx="9144000" cy="5352757"/>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600" dirty="0" smtClean="0">
                <a:solidFill>
                  <a:schemeClr val="tx1"/>
                </a:solidFill>
                <a:latin typeface="Arial" pitchFamily="34" charset="0"/>
                <a:cs typeface="Arial" pitchFamily="34" charset="0"/>
              </a:rPr>
              <a:t>- </a:t>
            </a:r>
            <a:r>
              <a:rPr lang="en-US" sz="3600" dirty="0">
                <a:solidFill>
                  <a:schemeClr val="tx1"/>
                </a:solidFill>
                <a:latin typeface="Arial" pitchFamily="34" charset="0"/>
                <a:cs typeface="Arial" pitchFamily="34" charset="0"/>
              </a:rPr>
              <a:t>GVCN </a:t>
            </a:r>
            <a:r>
              <a:rPr lang="en-US" sz="3600" dirty="0" err="1">
                <a:solidFill>
                  <a:schemeClr val="tx1"/>
                </a:solidFill>
                <a:latin typeface="Arial" pitchFamily="34" charset="0"/>
                <a:cs typeface="Arial" pitchFamily="34" charset="0"/>
              </a:rPr>
              <a:t>nắm</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vững</a:t>
            </a:r>
            <a:r>
              <a:rPr lang="en-US" sz="3600" dirty="0">
                <a:solidFill>
                  <a:schemeClr val="tx1"/>
                </a:solidFill>
                <a:latin typeface="Arial" pitchFamily="34" charset="0"/>
                <a:cs typeface="Arial" pitchFamily="34" charset="0"/>
              </a:rPr>
              <a:t> </a:t>
            </a:r>
            <a:r>
              <a:rPr lang="en-US" sz="3600" dirty="0" err="1" smtClean="0">
                <a:solidFill>
                  <a:schemeClr val="tx1"/>
                </a:solidFill>
                <a:latin typeface="Arial" pitchFamily="34" charset="0"/>
                <a:cs typeface="Arial" pitchFamily="34" charset="0"/>
              </a:rPr>
              <a:t>hoàn</a:t>
            </a:r>
            <a:r>
              <a:rPr lang="en-US" sz="3600" dirty="0" smtClean="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cảnh</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của</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từng</a:t>
            </a:r>
            <a:r>
              <a:rPr lang="en-US" sz="3600" dirty="0">
                <a:solidFill>
                  <a:schemeClr val="tx1"/>
                </a:solidFill>
                <a:latin typeface="Arial" pitchFamily="34" charset="0"/>
                <a:cs typeface="Arial" pitchFamily="34" charset="0"/>
              </a:rPr>
              <a:t> HS </a:t>
            </a:r>
            <a:r>
              <a:rPr lang="en-US" sz="3600" dirty="0" err="1">
                <a:solidFill>
                  <a:schemeClr val="tx1"/>
                </a:solidFill>
                <a:latin typeface="Arial" pitchFamily="34" charset="0"/>
                <a:cs typeface="Arial" pitchFamily="34" charset="0"/>
              </a:rPr>
              <a:t>nhằm</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xây</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dựng</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kế</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hoạch</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và</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phương</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pháp</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nâng</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cao</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chất</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lượng</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học</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tập</a:t>
            </a:r>
            <a:r>
              <a:rPr lang="en-US" sz="3600" dirty="0">
                <a:solidFill>
                  <a:schemeClr val="tx1"/>
                </a:solidFill>
                <a:latin typeface="Arial" pitchFamily="34" charset="0"/>
                <a:cs typeface="Arial" pitchFamily="34" charset="0"/>
              </a:rPr>
              <a:t>, </a:t>
            </a:r>
            <a:r>
              <a:rPr lang="en-US" sz="3600" dirty="0" err="1" smtClean="0">
                <a:solidFill>
                  <a:schemeClr val="tx1"/>
                </a:solidFill>
                <a:latin typeface="Arial" pitchFamily="34" charset="0"/>
                <a:cs typeface="Arial" pitchFamily="34" charset="0"/>
              </a:rPr>
              <a:t>chống</a:t>
            </a:r>
            <a:r>
              <a:rPr lang="en-US" sz="3600" dirty="0" smtClean="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tình</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trạng</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bỏ</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học</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không</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để</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xảy</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ra</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bạo</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lực</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trong</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học</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đường</a:t>
            </a:r>
            <a:r>
              <a:rPr lang="en-US" sz="3600" dirty="0">
                <a:solidFill>
                  <a:schemeClr val="tx1"/>
                </a:solidFill>
                <a:latin typeface="Arial" pitchFamily="34" charset="0"/>
                <a:cs typeface="Arial" pitchFamily="34" charset="0"/>
              </a:rPr>
              <a:t>;</a:t>
            </a:r>
          </a:p>
          <a:p>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Xây</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dựng</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tổ</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chức</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tự</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quản</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của</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lớp</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thiết</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lập</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mối</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quan</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hệ</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giữa</a:t>
            </a:r>
            <a:r>
              <a:rPr lang="en-US" sz="3600" dirty="0">
                <a:solidFill>
                  <a:schemeClr val="tx1"/>
                </a:solidFill>
                <a:latin typeface="Arial" pitchFamily="34" charset="0"/>
                <a:cs typeface="Arial" pitchFamily="34" charset="0"/>
              </a:rPr>
              <a:t> HS, </a:t>
            </a:r>
            <a:r>
              <a:rPr lang="en-US" sz="3600" dirty="0" err="1">
                <a:solidFill>
                  <a:schemeClr val="tx1"/>
                </a:solidFill>
                <a:latin typeface="Arial" pitchFamily="34" charset="0"/>
                <a:cs typeface="Arial" pitchFamily="34" charset="0"/>
              </a:rPr>
              <a:t>nhóm</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tổ</a:t>
            </a:r>
            <a:r>
              <a:rPr lang="en-US" sz="3600" dirty="0">
                <a:solidFill>
                  <a:schemeClr val="tx1"/>
                </a:solidFill>
                <a:latin typeface="Arial" pitchFamily="34" charset="0"/>
                <a:cs typeface="Arial" pitchFamily="34" charset="0"/>
              </a:rPr>
              <a:t>;</a:t>
            </a:r>
          </a:p>
          <a:p>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Tổ</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chức</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các</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hoạt</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động</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đa</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dạng</a:t>
            </a:r>
            <a:r>
              <a:rPr lang="en-US" sz="3600" dirty="0">
                <a:solidFill>
                  <a:schemeClr val="tx1"/>
                </a:solidFill>
                <a:latin typeface="Arial" pitchFamily="34" charset="0"/>
                <a:cs typeface="Arial" pitchFamily="34" charset="0"/>
              </a:rPr>
              <a:t>;</a:t>
            </a:r>
          </a:p>
          <a:p>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Phối</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hợp</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chặt</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chẽ</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với</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giáo</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viên</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bộ</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môn</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quản</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lý</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học</a:t>
            </a:r>
            <a:r>
              <a:rPr lang="en-US" sz="3600" dirty="0">
                <a:solidFill>
                  <a:schemeClr val="tx1"/>
                </a:solidFill>
                <a:latin typeface="Arial" pitchFamily="34" charset="0"/>
                <a:cs typeface="Arial" pitchFamily="34" charset="0"/>
              </a:rPr>
              <a:t> </a:t>
            </a:r>
            <a:r>
              <a:rPr lang="en-US" sz="3600" dirty="0" err="1">
                <a:solidFill>
                  <a:schemeClr val="tx1"/>
                </a:solidFill>
                <a:latin typeface="Arial" pitchFamily="34" charset="0"/>
                <a:cs typeface="Arial" pitchFamily="34" charset="0"/>
              </a:rPr>
              <a:t>sinh</a:t>
            </a:r>
            <a:r>
              <a:rPr lang="en-US" sz="3600" dirty="0">
                <a:solidFill>
                  <a:schemeClr val="tx1"/>
                </a:solidFill>
                <a:latin typeface="Arial" pitchFamily="34" charset="0"/>
                <a:cs typeface="Arial" pitchFamily="34" charset="0"/>
              </a:rPr>
              <a:t>, PHHS.</a:t>
            </a:r>
          </a:p>
        </p:txBody>
      </p:sp>
    </p:spTree>
    <p:extLst>
      <p:ext uri="{BB962C8B-B14F-4D97-AF65-F5344CB8AC3E}">
        <p14:creationId xmlns:p14="http://schemas.microsoft.com/office/powerpoint/2010/main" val="3476257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63040" y="211016"/>
            <a:ext cx="6175717" cy="1125416"/>
          </a:xfrm>
          <a:prstGeom prst="roundRect">
            <a:avLst/>
          </a:prstGeom>
          <a:solidFill>
            <a:schemeClr val="accent5">
              <a:lumMod val="40000"/>
              <a:lumOff val="6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smtClean="0">
                <a:latin typeface="Arial" pitchFamily="34" charset="0"/>
                <a:cs typeface="Arial" pitchFamily="34" charset="0"/>
              </a:rPr>
              <a:t>7. </a:t>
            </a:r>
            <a:r>
              <a:rPr lang="en-US" sz="3600" b="1" dirty="0" err="1">
                <a:latin typeface="Arial" pitchFamily="34" charset="0"/>
                <a:cs typeface="Arial" pitchFamily="34" charset="0"/>
              </a:rPr>
              <a:t>Về</a:t>
            </a:r>
            <a:r>
              <a:rPr lang="en-US" sz="3600" b="1" dirty="0">
                <a:latin typeface="Arial" pitchFamily="34" charset="0"/>
                <a:cs typeface="Arial" pitchFamily="34" charset="0"/>
              </a:rPr>
              <a:t> </a:t>
            </a:r>
            <a:r>
              <a:rPr lang="en-US" sz="3600" b="1" dirty="0" err="1">
                <a:latin typeface="Arial" pitchFamily="34" charset="0"/>
                <a:cs typeface="Arial" pitchFamily="34" charset="0"/>
              </a:rPr>
              <a:t>công</a:t>
            </a:r>
            <a:r>
              <a:rPr lang="en-US" sz="3600" b="1" dirty="0">
                <a:latin typeface="Arial" pitchFamily="34" charset="0"/>
                <a:cs typeface="Arial" pitchFamily="34" charset="0"/>
              </a:rPr>
              <a:t> </a:t>
            </a:r>
            <a:r>
              <a:rPr lang="en-US" sz="3600" b="1" dirty="0" err="1">
                <a:latin typeface="Arial" pitchFamily="34" charset="0"/>
                <a:cs typeface="Arial" pitchFamily="34" charset="0"/>
              </a:rPr>
              <a:t>tác</a:t>
            </a:r>
            <a:r>
              <a:rPr lang="en-US" sz="3600" b="1" dirty="0">
                <a:latin typeface="Arial" pitchFamily="34" charset="0"/>
                <a:cs typeface="Arial" pitchFamily="34" charset="0"/>
              </a:rPr>
              <a:t> </a:t>
            </a:r>
            <a:r>
              <a:rPr lang="en-US" sz="3600" b="1" dirty="0" err="1">
                <a:latin typeface="Arial" pitchFamily="34" charset="0"/>
                <a:cs typeface="Arial" pitchFamily="34" charset="0"/>
              </a:rPr>
              <a:t>học</a:t>
            </a:r>
            <a:r>
              <a:rPr lang="en-US" sz="3600" b="1" dirty="0">
                <a:latin typeface="Arial" pitchFamily="34" charset="0"/>
                <a:cs typeface="Arial" pitchFamily="34" charset="0"/>
              </a:rPr>
              <a:t> </a:t>
            </a:r>
            <a:r>
              <a:rPr lang="en-US" sz="3600" b="1" dirty="0" err="1">
                <a:latin typeface="Arial" pitchFamily="34" charset="0"/>
                <a:cs typeface="Arial" pitchFamily="34" charset="0"/>
              </a:rPr>
              <a:t>vụ</a:t>
            </a:r>
            <a:r>
              <a:rPr lang="en-US" sz="3600" b="1" dirty="0">
                <a:latin typeface="Arial" pitchFamily="34" charset="0"/>
                <a:cs typeface="Arial" pitchFamily="34" charset="0"/>
              </a:rPr>
              <a:t>:</a:t>
            </a:r>
          </a:p>
        </p:txBody>
      </p:sp>
      <p:sp>
        <p:nvSpPr>
          <p:cNvPr id="2" name="Rounded Rectangle 1"/>
          <p:cNvSpPr/>
          <p:nvPr/>
        </p:nvSpPr>
        <p:spPr>
          <a:xfrm>
            <a:off x="-21102" y="1800665"/>
            <a:ext cx="9144000" cy="4881489"/>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2400" dirty="0">
                <a:solidFill>
                  <a:schemeClr val="tx1"/>
                </a:solidFill>
                <a:latin typeface="Arial" pitchFamily="34" charset="0"/>
                <a:cs typeface="Arial" pitchFamily="34" charset="0"/>
              </a:rPr>
              <a:t>- </a:t>
            </a:r>
            <a:r>
              <a:rPr lang="vi-VN" sz="3600" b="1" dirty="0">
                <a:solidFill>
                  <a:schemeClr val="tx1"/>
                </a:solidFill>
                <a:latin typeface="Arial" pitchFamily="34" charset="0"/>
                <a:cs typeface="Arial" pitchFamily="34" charset="0"/>
              </a:rPr>
              <a:t>Thực hiện theo quy chế đào tạo của Nhà trường</a:t>
            </a:r>
            <a:r>
              <a:rPr lang="vi-VN" sz="3600" dirty="0">
                <a:solidFill>
                  <a:schemeClr val="tx1"/>
                </a:solidFill>
                <a:latin typeface="Arial" pitchFamily="34" charset="0"/>
                <a:cs typeface="Arial" pitchFamily="34" charset="0"/>
              </a:rPr>
              <a:t>: có trong Sổ tay giáo dục định hướng; </a:t>
            </a:r>
          </a:p>
          <a:p>
            <a:r>
              <a:rPr lang="vi-VN" sz="3600" dirty="0">
                <a:solidFill>
                  <a:schemeClr val="tx1"/>
                </a:solidFill>
                <a:latin typeface="Arial" pitchFamily="34" charset="0"/>
                <a:cs typeface="Arial" pitchFamily="34" charset="0"/>
              </a:rPr>
              <a:t>- </a:t>
            </a:r>
            <a:r>
              <a:rPr lang="vi-VN" sz="3600" b="1" dirty="0">
                <a:solidFill>
                  <a:schemeClr val="tx1"/>
                </a:solidFill>
                <a:latin typeface="Arial" pitchFamily="34" charset="0"/>
                <a:cs typeface="Arial" pitchFamily="34" charset="0"/>
              </a:rPr>
              <a:t>Việc xếp loại học lực của học sinh</a:t>
            </a:r>
            <a:r>
              <a:rPr lang="vi-VN" sz="3600" dirty="0">
                <a:solidFill>
                  <a:schemeClr val="tx1"/>
                </a:solidFill>
                <a:latin typeface="Arial" pitchFamily="34" charset="0"/>
                <a:cs typeface="Arial" pitchFamily="34" charset="0"/>
              </a:rPr>
              <a:t>: Theo quy định của Bộ LĐTB-XH về việc tổ chức thực hiện chương trình đào tạo trình độ trung cấp, trình độ cao đẳng theo phương thức tích lũy tín chỉ; quy chế kiểm tra, thi, xét công nhận tốt nghiệp. </a:t>
            </a:r>
          </a:p>
        </p:txBody>
      </p:sp>
    </p:spTree>
    <p:extLst>
      <p:ext uri="{BB962C8B-B14F-4D97-AF65-F5344CB8AC3E}">
        <p14:creationId xmlns:p14="http://schemas.microsoft.com/office/powerpoint/2010/main" val="2392537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ircle(in)">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63040" y="211016"/>
            <a:ext cx="6175717" cy="1125416"/>
          </a:xfrm>
          <a:prstGeom prst="roundRect">
            <a:avLst/>
          </a:prstGeom>
          <a:solidFill>
            <a:schemeClr val="accent5">
              <a:lumMod val="40000"/>
              <a:lumOff val="6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smtClean="0">
                <a:latin typeface="Arial" pitchFamily="34" charset="0"/>
                <a:cs typeface="Arial" pitchFamily="34" charset="0"/>
              </a:rPr>
              <a:t>7. </a:t>
            </a:r>
            <a:r>
              <a:rPr lang="en-US" sz="3600" b="1" dirty="0" err="1">
                <a:latin typeface="Arial" pitchFamily="34" charset="0"/>
                <a:cs typeface="Arial" pitchFamily="34" charset="0"/>
              </a:rPr>
              <a:t>Về</a:t>
            </a:r>
            <a:r>
              <a:rPr lang="en-US" sz="3600" b="1" dirty="0">
                <a:latin typeface="Arial" pitchFamily="34" charset="0"/>
                <a:cs typeface="Arial" pitchFamily="34" charset="0"/>
              </a:rPr>
              <a:t> </a:t>
            </a:r>
            <a:r>
              <a:rPr lang="en-US" sz="3600" b="1" dirty="0" err="1">
                <a:latin typeface="Arial" pitchFamily="34" charset="0"/>
                <a:cs typeface="Arial" pitchFamily="34" charset="0"/>
              </a:rPr>
              <a:t>công</a:t>
            </a:r>
            <a:r>
              <a:rPr lang="en-US" sz="3600" b="1" dirty="0">
                <a:latin typeface="Arial" pitchFamily="34" charset="0"/>
                <a:cs typeface="Arial" pitchFamily="34" charset="0"/>
              </a:rPr>
              <a:t> </a:t>
            </a:r>
            <a:r>
              <a:rPr lang="en-US" sz="3600" b="1" dirty="0" err="1">
                <a:latin typeface="Arial" pitchFamily="34" charset="0"/>
                <a:cs typeface="Arial" pitchFamily="34" charset="0"/>
              </a:rPr>
              <a:t>tác</a:t>
            </a:r>
            <a:r>
              <a:rPr lang="en-US" sz="3600" b="1" dirty="0">
                <a:latin typeface="Arial" pitchFamily="34" charset="0"/>
                <a:cs typeface="Arial" pitchFamily="34" charset="0"/>
              </a:rPr>
              <a:t> </a:t>
            </a:r>
            <a:r>
              <a:rPr lang="en-US" sz="3600" b="1" dirty="0" err="1">
                <a:latin typeface="Arial" pitchFamily="34" charset="0"/>
                <a:cs typeface="Arial" pitchFamily="34" charset="0"/>
              </a:rPr>
              <a:t>học</a:t>
            </a:r>
            <a:r>
              <a:rPr lang="en-US" sz="3600" b="1" dirty="0">
                <a:latin typeface="Arial" pitchFamily="34" charset="0"/>
                <a:cs typeface="Arial" pitchFamily="34" charset="0"/>
              </a:rPr>
              <a:t> </a:t>
            </a:r>
            <a:r>
              <a:rPr lang="en-US" sz="3600" b="1" dirty="0" err="1">
                <a:latin typeface="Arial" pitchFamily="34" charset="0"/>
                <a:cs typeface="Arial" pitchFamily="34" charset="0"/>
              </a:rPr>
              <a:t>vụ</a:t>
            </a:r>
            <a:r>
              <a:rPr lang="en-US" sz="3600" b="1" dirty="0">
                <a:latin typeface="Arial" pitchFamily="34" charset="0"/>
                <a:cs typeface="Arial" pitchFamily="34" charset="0"/>
              </a:rPr>
              <a:t>:</a:t>
            </a:r>
          </a:p>
        </p:txBody>
      </p:sp>
      <p:sp>
        <p:nvSpPr>
          <p:cNvPr id="2" name="Rounded Rectangle 1"/>
          <p:cNvSpPr/>
          <p:nvPr/>
        </p:nvSpPr>
        <p:spPr>
          <a:xfrm>
            <a:off x="0" y="1800666"/>
            <a:ext cx="9144000" cy="4023360"/>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600" dirty="0">
                <a:solidFill>
                  <a:schemeClr val="tx1"/>
                </a:solidFill>
                <a:latin typeface="Arial" pitchFamily="34" charset="0"/>
                <a:cs typeface="Arial" pitchFamily="34" charset="0"/>
              </a:rPr>
              <a:t>- </a:t>
            </a:r>
            <a:r>
              <a:rPr lang="vi-VN" sz="3600" dirty="0" smtClean="0">
                <a:solidFill>
                  <a:schemeClr val="tx1"/>
                </a:solidFill>
                <a:latin typeface="Arial" pitchFamily="34" charset="0"/>
                <a:cs typeface="Arial" pitchFamily="34" charset="0"/>
              </a:rPr>
              <a:t>Học </a:t>
            </a:r>
            <a:r>
              <a:rPr lang="vi-VN" sz="3600" dirty="0">
                <a:solidFill>
                  <a:schemeClr val="tx1"/>
                </a:solidFill>
                <a:latin typeface="Arial" pitchFamily="34" charset="0"/>
                <a:cs typeface="Arial" pitchFamily="34" charset="0"/>
              </a:rPr>
              <a:t>phần Giáo dục thể chất, Giáo dục Quốc phòng – An ninh, Anh văn, Tin học, Kỹ năng mềm là 05 môn học điều kiện, kết quả đánh giá của 05 môn học này không tính vào điểm trung bình chung học kỳ, năm học, </a:t>
            </a:r>
          </a:p>
        </p:txBody>
      </p:sp>
    </p:spTree>
    <p:extLst>
      <p:ext uri="{BB962C8B-B14F-4D97-AF65-F5344CB8AC3E}">
        <p14:creationId xmlns:p14="http://schemas.microsoft.com/office/powerpoint/2010/main" val="1238971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63040" y="211016"/>
            <a:ext cx="6175717" cy="1125416"/>
          </a:xfrm>
          <a:prstGeom prst="roundRect">
            <a:avLst/>
          </a:prstGeom>
          <a:solidFill>
            <a:schemeClr val="accent5">
              <a:lumMod val="40000"/>
              <a:lumOff val="6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smtClean="0">
                <a:latin typeface="Arial" pitchFamily="34" charset="0"/>
                <a:cs typeface="Arial" pitchFamily="34" charset="0"/>
              </a:rPr>
              <a:t>7. </a:t>
            </a:r>
            <a:r>
              <a:rPr lang="en-US" sz="3600" b="1" dirty="0" err="1">
                <a:latin typeface="Arial" pitchFamily="34" charset="0"/>
                <a:cs typeface="Arial" pitchFamily="34" charset="0"/>
              </a:rPr>
              <a:t>Về</a:t>
            </a:r>
            <a:r>
              <a:rPr lang="en-US" sz="3600" b="1" dirty="0">
                <a:latin typeface="Arial" pitchFamily="34" charset="0"/>
                <a:cs typeface="Arial" pitchFamily="34" charset="0"/>
              </a:rPr>
              <a:t> </a:t>
            </a:r>
            <a:r>
              <a:rPr lang="en-US" sz="3600" b="1" dirty="0" err="1">
                <a:latin typeface="Arial" pitchFamily="34" charset="0"/>
                <a:cs typeface="Arial" pitchFamily="34" charset="0"/>
              </a:rPr>
              <a:t>công</a:t>
            </a:r>
            <a:r>
              <a:rPr lang="en-US" sz="3600" b="1" dirty="0">
                <a:latin typeface="Arial" pitchFamily="34" charset="0"/>
                <a:cs typeface="Arial" pitchFamily="34" charset="0"/>
              </a:rPr>
              <a:t> </a:t>
            </a:r>
            <a:r>
              <a:rPr lang="en-US" sz="3600" b="1" dirty="0" err="1">
                <a:latin typeface="Arial" pitchFamily="34" charset="0"/>
                <a:cs typeface="Arial" pitchFamily="34" charset="0"/>
              </a:rPr>
              <a:t>tác</a:t>
            </a:r>
            <a:r>
              <a:rPr lang="en-US" sz="3600" b="1" dirty="0">
                <a:latin typeface="Arial" pitchFamily="34" charset="0"/>
                <a:cs typeface="Arial" pitchFamily="34" charset="0"/>
              </a:rPr>
              <a:t> </a:t>
            </a:r>
            <a:r>
              <a:rPr lang="en-US" sz="3600" b="1" dirty="0" err="1">
                <a:latin typeface="Arial" pitchFamily="34" charset="0"/>
                <a:cs typeface="Arial" pitchFamily="34" charset="0"/>
              </a:rPr>
              <a:t>học</a:t>
            </a:r>
            <a:r>
              <a:rPr lang="en-US" sz="3600" b="1" dirty="0">
                <a:latin typeface="Arial" pitchFamily="34" charset="0"/>
                <a:cs typeface="Arial" pitchFamily="34" charset="0"/>
              </a:rPr>
              <a:t> </a:t>
            </a:r>
            <a:r>
              <a:rPr lang="en-US" sz="3600" b="1" dirty="0" err="1">
                <a:latin typeface="Arial" pitchFamily="34" charset="0"/>
                <a:cs typeface="Arial" pitchFamily="34" charset="0"/>
              </a:rPr>
              <a:t>vụ</a:t>
            </a:r>
            <a:r>
              <a:rPr lang="en-US" sz="3600" b="1" dirty="0">
                <a:latin typeface="Arial" pitchFamily="34" charset="0"/>
                <a:cs typeface="Arial" pitchFamily="34" charset="0"/>
              </a:rPr>
              <a:t>:</a:t>
            </a:r>
          </a:p>
        </p:txBody>
      </p:sp>
      <p:sp>
        <p:nvSpPr>
          <p:cNvPr id="2" name="Rounded Rectangle 1"/>
          <p:cNvSpPr/>
          <p:nvPr/>
        </p:nvSpPr>
        <p:spPr>
          <a:xfrm>
            <a:off x="0" y="1800665"/>
            <a:ext cx="9144000" cy="3770141"/>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200" dirty="0">
                <a:solidFill>
                  <a:schemeClr val="tx1"/>
                </a:solidFill>
                <a:latin typeface="Arial" pitchFamily="34" charset="0"/>
                <a:cs typeface="Arial" pitchFamily="34" charset="0"/>
              </a:rPr>
              <a:t>- </a:t>
            </a:r>
            <a:r>
              <a:rPr lang="en-US" sz="3200" dirty="0">
                <a:solidFill>
                  <a:schemeClr val="tx1"/>
                </a:solidFill>
                <a:latin typeface="Arial" pitchFamily="34" charset="0"/>
                <a:cs typeface="Arial" pitchFamily="34" charset="0"/>
              </a:rPr>
              <a:t>Đ</a:t>
            </a:r>
            <a:r>
              <a:rPr lang="vi-VN" sz="3200" dirty="0" smtClean="0">
                <a:solidFill>
                  <a:schemeClr val="tx1"/>
                </a:solidFill>
                <a:latin typeface="Arial" pitchFamily="34" charset="0"/>
                <a:cs typeface="Arial" pitchFamily="34" charset="0"/>
              </a:rPr>
              <a:t>iểm </a:t>
            </a:r>
            <a:r>
              <a:rPr lang="vi-VN" sz="3200" dirty="0">
                <a:solidFill>
                  <a:schemeClr val="tx1"/>
                </a:solidFill>
                <a:latin typeface="Arial" pitchFamily="34" charset="0"/>
                <a:cs typeface="Arial" pitchFamily="34" charset="0"/>
              </a:rPr>
              <a:t>trung bình chung tích lũy, xếp loại tốt nghiệp nhưng là một trong các điều kiện để xếp hoàn thành khối lượng học tập, xét điều kiện dự thi tốt nghiệp hoặc bảo vệ chuyên đề khóa luận tốt nghiệp và được ghi vào bảng điểm cấp kèm theo bằng tốt nghiệp.</a:t>
            </a:r>
          </a:p>
        </p:txBody>
      </p:sp>
    </p:spTree>
    <p:extLst>
      <p:ext uri="{BB962C8B-B14F-4D97-AF65-F5344CB8AC3E}">
        <p14:creationId xmlns:p14="http://schemas.microsoft.com/office/powerpoint/2010/main" val="3301048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63040" y="56268"/>
            <a:ext cx="6175717" cy="1125416"/>
          </a:xfrm>
          <a:prstGeom prst="roundRect">
            <a:avLst/>
          </a:prstGeom>
          <a:solidFill>
            <a:schemeClr val="bg2">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smtClean="0">
                <a:latin typeface="Arial" pitchFamily="34" charset="0"/>
                <a:cs typeface="Arial" pitchFamily="34" charset="0"/>
              </a:rPr>
              <a:t>9. </a:t>
            </a:r>
            <a:r>
              <a:rPr lang="vi-VN" sz="3600" b="1" dirty="0">
                <a:latin typeface="Arial" pitchFamily="34" charset="0"/>
                <a:cs typeface="Arial" pitchFamily="34" charset="0"/>
              </a:rPr>
              <a:t>Về chuẩn đầu ra của HS</a:t>
            </a:r>
            <a:r>
              <a:rPr lang="en-US" sz="3600" b="1" dirty="0" smtClean="0">
                <a:latin typeface="Arial" pitchFamily="34" charset="0"/>
                <a:cs typeface="Arial" pitchFamily="34" charset="0"/>
              </a:rPr>
              <a:t>:</a:t>
            </a:r>
            <a:endParaRPr lang="en-US" sz="3600" b="1" dirty="0">
              <a:latin typeface="Arial" pitchFamily="34" charset="0"/>
              <a:cs typeface="Arial" pitchFamily="34" charset="0"/>
            </a:endParaRPr>
          </a:p>
        </p:txBody>
      </p:sp>
      <p:sp>
        <p:nvSpPr>
          <p:cNvPr id="2" name="Rounded Rectangle 1"/>
          <p:cNvSpPr/>
          <p:nvPr/>
        </p:nvSpPr>
        <p:spPr>
          <a:xfrm>
            <a:off x="0" y="1181684"/>
            <a:ext cx="9144000" cy="567631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200" dirty="0">
                <a:solidFill>
                  <a:schemeClr val="tx1"/>
                </a:solidFill>
                <a:latin typeface="Arial" pitchFamily="34" charset="0"/>
                <a:cs typeface="Arial" pitchFamily="34" charset="0"/>
              </a:rPr>
              <a:t>- Trình độ Kỹ năng, Tin học, Ngoại ngữ của học sinh trình độ trung cấp:</a:t>
            </a:r>
          </a:p>
          <a:p>
            <a:r>
              <a:rPr lang="vi-VN" sz="3200" dirty="0" smtClean="0">
                <a:solidFill>
                  <a:schemeClr val="tx1"/>
                </a:solidFill>
                <a:latin typeface="Arial" pitchFamily="34" charset="0"/>
                <a:cs typeface="Arial" pitchFamily="34" charset="0"/>
              </a:rPr>
              <a:t>+Kỹ </a:t>
            </a:r>
            <a:r>
              <a:rPr lang="vi-VN" sz="3200" dirty="0">
                <a:solidFill>
                  <a:schemeClr val="tx1"/>
                </a:solidFill>
                <a:latin typeface="Arial" pitchFamily="34" charset="0"/>
                <a:cs typeface="Arial" pitchFamily="34" charset="0"/>
              </a:rPr>
              <a:t>năng: Đạt bậc 2/5 của tiêu chuẩn kỹ năng nghề quốc gia;</a:t>
            </a:r>
          </a:p>
          <a:p>
            <a:r>
              <a:rPr lang="vi-VN" sz="3200" dirty="0" smtClean="0">
                <a:solidFill>
                  <a:schemeClr val="tx1"/>
                </a:solidFill>
                <a:latin typeface="Arial" pitchFamily="34" charset="0"/>
                <a:cs typeface="Arial" pitchFamily="34" charset="0"/>
              </a:rPr>
              <a:t>+Tin </a:t>
            </a:r>
            <a:r>
              <a:rPr lang="vi-VN" sz="3200" dirty="0">
                <a:solidFill>
                  <a:schemeClr val="tx1"/>
                </a:solidFill>
                <a:latin typeface="Arial" pitchFamily="34" charset="0"/>
                <a:cs typeface="Arial" pitchFamily="34" charset="0"/>
              </a:rPr>
              <a:t>học: Đạt tiêu chuẩn IC3 hoặc tương đương trở lên; Chứng nhận tin học ứng dụng do Trường cấp (trừ HS ngành Công nghệ thông tin).</a:t>
            </a:r>
          </a:p>
          <a:p>
            <a:r>
              <a:rPr lang="vi-VN" sz="3200" dirty="0" smtClean="0">
                <a:solidFill>
                  <a:schemeClr val="tx1"/>
                </a:solidFill>
                <a:latin typeface="Arial" pitchFamily="34" charset="0"/>
                <a:cs typeface="Arial" pitchFamily="34" charset="0"/>
              </a:rPr>
              <a:t>+Ngoại </a:t>
            </a:r>
            <a:r>
              <a:rPr lang="vi-VN" sz="3200" dirty="0">
                <a:solidFill>
                  <a:schemeClr val="tx1"/>
                </a:solidFill>
                <a:latin typeface="Arial" pitchFamily="34" charset="0"/>
                <a:cs typeface="Arial" pitchFamily="34" charset="0"/>
              </a:rPr>
              <a:t>ngữ: Căn cứ Thông tư 01/2014/TT-BGDĐT ngày 24 tháng 01 năm 2014 của Bộ Giáo dục và Đào tạo về ban hành Khung năng lực ngoại ngữ 6 bậc dùng cho Việt Nam.</a:t>
            </a:r>
          </a:p>
        </p:txBody>
      </p:sp>
    </p:spTree>
    <p:extLst>
      <p:ext uri="{BB962C8B-B14F-4D97-AF65-F5344CB8AC3E}">
        <p14:creationId xmlns:p14="http://schemas.microsoft.com/office/powerpoint/2010/main" val="1470863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63040" y="56268"/>
            <a:ext cx="6175717" cy="1125416"/>
          </a:xfrm>
          <a:prstGeom prst="roundRect">
            <a:avLst/>
          </a:prstGeom>
          <a:solidFill>
            <a:schemeClr val="bg2">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smtClean="0">
                <a:latin typeface="Arial" pitchFamily="34" charset="0"/>
                <a:cs typeface="Arial" pitchFamily="34" charset="0"/>
              </a:rPr>
              <a:t>9. </a:t>
            </a:r>
            <a:r>
              <a:rPr lang="vi-VN" sz="3600" b="1" dirty="0">
                <a:latin typeface="Arial" pitchFamily="34" charset="0"/>
                <a:cs typeface="Arial" pitchFamily="34" charset="0"/>
              </a:rPr>
              <a:t>Về chuẩn đầu ra của HS</a:t>
            </a:r>
            <a:r>
              <a:rPr lang="en-US" sz="3600" b="1" dirty="0" smtClean="0">
                <a:latin typeface="Arial" pitchFamily="34" charset="0"/>
                <a:cs typeface="Arial" pitchFamily="34" charset="0"/>
              </a:rPr>
              <a:t>:</a:t>
            </a:r>
            <a:endParaRPr lang="en-US" sz="3600" b="1" dirty="0">
              <a:latin typeface="Arial" pitchFamily="34" charset="0"/>
              <a:cs typeface="Arial" pitchFamily="34" charset="0"/>
            </a:endParaRPr>
          </a:p>
        </p:txBody>
      </p:sp>
      <p:sp>
        <p:nvSpPr>
          <p:cNvPr id="2" name="Rounded Rectangle 1"/>
          <p:cNvSpPr/>
          <p:nvPr/>
        </p:nvSpPr>
        <p:spPr>
          <a:xfrm>
            <a:off x="0" y="1181684"/>
            <a:ext cx="9144000" cy="5676317"/>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200" dirty="0" smtClean="0">
                <a:solidFill>
                  <a:schemeClr val="tx1"/>
                </a:solidFill>
                <a:latin typeface="Arial" pitchFamily="34" charset="0"/>
                <a:cs typeface="Arial" pitchFamily="34" charset="0"/>
              </a:rPr>
              <a:t>•Học </a:t>
            </a:r>
            <a:r>
              <a:rPr lang="vi-VN" sz="3200" dirty="0">
                <a:solidFill>
                  <a:schemeClr val="tx1"/>
                </a:solidFill>
                <a:latin typeface="Arial" pitchFamily="34" charset="0"/>
                <a:cs typeface="Arial" pitchFamily="34" charset="0"/>
              </a:rPr>
              <a:t>sinh hệ chính quy: Đạt bậc 1 theo Khung năng lực ngoại ngữ 6 bậc dùng cho Việt Nam hoặc cao hơn; Chứng chỉ ngoại ngữ tiếng Anh trình độ A1 hoặc tương đương trở lên, giấy chứng nhận do Trường cấp.</a:t>
            </a:r>
          </a:p>
          <a:p>
            <a:r>
              <a:rPr lang="vi-VN" sz="3200" dirty="0" smtClean="0">
                <a:solidFill>
                  <a:schemeClr val="tx1"/>
                </a:solidFill>
                <a:latin typeface="Arial" pitchFamily="34" charset="0"/>
                <a:cs typeface="Arial" pitchFamily="34" charset="0"/>
              </a:rPr>
              <a:t>•Học </a:t>
            </a:r>
            <a:r>
              <a:rPr lang="vi-VN" sz="3200" dirty="0">
                <a:solidFill>
                  <a:schemeClr val="tx1"/>
                </a:solidFill>
                <a:latin typeface="Arial" pitchFamily="34" charset="0"/>
                <a:cs typeface="Arial" pitchFamily="34" charset="0"/>
              </a:rPr>
              <a:t>sinh ngành Tiếng Anh: Ngoại ngữ khác trừ Tiếng Anh đạt bậc 1 của Khung năng lực ngoại ngữ 6 bậc dùng cho Việt Nam hoặc cao hơn; Chứng chỉ ngoại ngữ bậc 1 hoặc tương đương trở lên, giấy chứng nhận do Trường cấp</a:t>
            </a:r>
            <a:r>
              <a:rPr lang="vi-VN" sz="3200" dirty="0" smtClean="0">
                <a:solidFill>
                  <a:schemeClr val="tx1"/>
                </a:solidFill>
                <a:latin typeface="Arial" pitchFamily="34" charset="0"/>
                <a:cs typeface="Arial" pitchFamily="34" charset="0"/>
              </a:rPr>
              <a:t>.</a:t>
            </a:r>
            <a:endParaRPr lang="vi-VN"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853207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63040" y="56268"/>
            <a:ext cx="6175717" cy="900335"/>
          </a:xfrm>
          <a:prstGeom prst="roundRect">
            <a:avLst/>
          </a:prstGeom>
          <a:solidFill>
            <a:srgbClr val="00B0F0"/>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a:latin typeface="Arial" pitchFamily="34" charset="0"/>
                <a:cs typeface="Arial" pitchFamily="34" charset="0"/>
              </a:rPr>
              <a:t>10. </a:t>
            </a:r>
            <a:r>
              <a:rPr lang="en-US" sz="3600" b="1" dirty="0" err="1">
                <a:latin typeface="Arial" pitchFamily="34" charset="0"/>
                <a:cs typeface="Arial" pitchFamily="34" charset="0"/>
              </a:rPr>
              <a:t>Về</a:t>
            </a:r>
            <a:r>
              <a:rPr lang="en-US" sz="3600" b="1" dirty="0">
                <a:latin typeface="Arial" pitchFamily="34" charset="0"/>
                <a:cs typeface="Arial" pitchFamily="34" charset="0"/>
              </a:rPr>
              <a:t> </a:t>
            </a:r>
            <a:r>
              <a:rPr lang="en-US" sz="3600" b="1" dirty="0" err="1">
                <a:latin typeface="Arial" pitchFamily="34" charset="0"/>
                <a:cs typeface="Arial" pitchFamily="34" charset="0"/>
              </a:rPr>
              <a:t>phía</a:t>
            </a:r>
            <a:r>
              <a:rPr lang="en-US" sz="3600" b="1" dirty="0">
                <a:latin typeface="Arial" pitchFamily="34" charset="0"/>
                <a:cs typeface="Arial" pitchFamily="34" charset="0"/>
              </a:rPr>
              <a:t> </a:t>
            </a:r>
            <a:r>
              <a:rPr lang="en-US" sz="3600" b="1" dirty="0" err="1">
                <a:latin typeface="Arial" pitchFamily="34" charset="0"/>
                <a:cs typeface="Arial" pitchFamily="34" charset="0"/>
              </a:rPr>
              <a:t>Phụ</a:t>
            </a:r>
            <a:r>
              <a:rPr lang="en-US" sz="3600" b="1" dirty="0">
                <a:latin typeface="Arial" pitchFamily="34" charset="0"/>
                <a:cs typeface="Arial" pitchFamily="34" charset="0"/>
              </a:rPr>
              <a:t> </a:t>
            </a:r>
            <a:r>
              <a:rPr lang="en-US" sz="3600" b="1" dirty="0" err="1">
                <a:latin typeface="Arial" pitchFamily="34" charset="0"/>
                <a:cs typeface="Arial" pitchFamily="34" charset="0"/>
              </a:rPr>
              <a:t>huynh</a:t>
            </a:r>
            <a:r>
              <a:rPr lang="en-US" sz="3600" b="1" dirty="0">
                <a:latin typeface="Arial" pitchFamily="34" charset="0"/>
                <a:cs typeface="Arial" pitchFamily="34" charset="0"/>
              </a:rPr>
              <a:t> </a:t>
            </a:r>
            <a:r>
              <a:rPr lang="en-US" sz="3600" b="1" dirty="0" smtClean="0">
                <a:latin typeface="Arial" pitchFamily="34" charset="0"/>
                <a:cs typeface="Arial" pitchFamily="34" charset="0"/>
              </a:rPr>
              <a:t>:</a:t>
            </a:r>
            <a:endParaRPr lang="en-US" sz="3600" b="1" dirty="0">
              <a:latin typeface="Arial" pitchFamily="34" charset="0"/>
              <a:cs typeface="Arial" pitchFamily="34" charset="0"/>
            </a:endParaRPr>
          </a:p>
        </p:txBody>
      </p:sp>
      <p:sp>
        <p:nvSpPr>
          <p:cNvPr id="2" name="Rounded Rectangle 1"/>
          <p:cNvSpPr/>
          <p:nvPr/>
        </p:nvSpPr>
        <p:spPr>
          <a:xfrm>
            <a:off x="0" y="1181684"/>
            <a:ext cx="9144000" cy="5676317"/>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a:solidFill>
                  <a:schemeClr val="tx1"/>
                </a:solidFill>
              </a:rPr>
              <a:t>-</a:t>
            </a:r>
            <a:r>
              <a:rPr lang="en-US" sz="3200" dirty="0"/>
              <a:t> </a:t>
            </a:r>
            <a:r>
              <a:rPr lang="en-US" sz="3200" dirty="0" err="1">
                <a:solidFill>
                  <a:schemeClr val="tx1"/>
                </a:solidFill>
                <a:latin typeface="Arial" pitchFamily="34" charset="0"/>
                <a:cs typeface="Arial" pitchFamily="34" charset="0"/>
              </a:rPr>
              <a:t>Liên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hệ</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chặt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chẽ</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với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viên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chủ</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nhiệm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quản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lý</a:t>
            </a:r>
            <a:r>
              <a:rPr lang="en-US" sz="3200" dirty="0">
                <a:solidFill>
                  <a:schemeClr val="tx1"/>
                </a:solidFill>
                <a:latin typeface="Arial" pitchFamily="34" charset="0"/>
                <a:cs typeface="Arial" pitchFamily="34" charset="0"/>
              </a:rPr>
              <a:t> HS,… </a:t>
            </a:r>
            <a:r>
              <a:rPr lang="en-US" sz="3200" dirty="0" err="1">
                <a:solidFill>
                  <a:schemeClr val="tx1"/>
                </a:solidFill>
                <a:latin typeface="Arial" pitchFamily="34" charset="0"/>
                <a:cs typeface="Arial" pitchFamily="34" charset="0"/>
              </a:rPr>
              <a:t>thông</a:t>
            </a:r>
            <a:r>
              <a:rPr lang="en-US" sz="3200" dirty="0">
                <a:solidFill>
                  <a:schemeClr val="tx1"/>
                </a:solidFill>
                <a:latin typeface="Arial" pitchFamily="34" charset="0"/>
                <a:cs typeface="Arial" pitchFamily="34" charset="0"/>
              </a:rPr>
              <a:t> qua </a:t>
            </a:r>
            <a:r>
              <a:rPr lang="en-US" sz="3200" dirty="0" err="1">
                <a:solidFill>
                  <a:schemeClr val="tx1"/>
                </a:solidFill>
                <a:latin typeface="Arial" pitchFamily="34" charset="0"/>
                <a:cs typeface="Arial" pitchFamily="34" charset="0"/>
              </a:rPr>
              <a:t>đó</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biết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chính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xác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tình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hình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tập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rèn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luyện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của</a:t>
            </a:r>
            <a:r>
              <a:rPr lang="en-US" sz="3200" dirty="0">
                <a:solidFill>
                  <a:schemeClr val="tx1"/>
                </a:solidFill>
                <a:latin typeface="Arial" pitchFamily="34" charset="0"/>
                <a:cs typeface="Arial" pitchFamily="34" charset="0"/>
              </a:rPr>
              <a:t> HS;</a:t>
            </a:r>
          </a:p>
          <a:p>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Động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viên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dục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nhắc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nhở</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điều</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kiện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cho</a:t>
            </a:r>
            <a:r>
              <a:rPr lang="en-US" sz="3200" dirty="0">
                <a:solidFill>
                  <a:schemeClr val="tx1"/>
                </a:solidFill>
                <a:latin typeface="Arial" pitchFamily="34" charset="0"/>
                <a:cs typeface="Arial" pitchFamily="34" charset="0"/>
              </a:rPr>
              <a:t> HS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tập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tham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sinh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hoạt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tại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trường</a:t>
            </a:r>
            <a:r>
              <a:rPr lang="en-US" sz="3200" dirty="0">
                <a:solidFill>
                  <a:schemeClr val="tx1"/>
                </a:solidFill>
                <a:latin typeface="Arial" pitchFamily="34" charset="0"/>
                <a:cs typeface="Arial" pitchFamily="34" charset="0"/>
              </a:rPr>
              <a:t>;</a:t>
            </a:r>
          </a:p>
          <a:p>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Quản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lý</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thường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xuyên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giám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sát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lịch</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của</a:t>
            </a:r>
            <a:r>
              <a:rPr lang="en-US" sz="3200" dirty="0">
                <a:solidFill>
                  <a:schemeClr val="tx1"/>
                </a:solidFill>
                <a:latin typeface="Arial" pitchFamily="34" charset="0"/>
                <a:cs typeface="Arial" pitchFamily="34" charset="0"/>
              </a:rPr>
              <a:t> HS;</a:t>
            </a:r>
          </a:p>
          <a:p>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Nắm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vững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diễn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biến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tư</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tưởng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đức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lực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của</a:t>
            </a:r>
            <a:r>
              <a:rPr lang="en-US" sz="3200" dirty="0">
                <a:solidFill>
                  <a:schemeClr val="tx1"/>
                </a:solidFill>
                <a:latin typeface="Arial" pitchFamily="34" charset="0"/>
                <a:cs typeface="Arial" pitchFamily="34" charset="0"/>
              </a:rPr>
              <a:t> HS </a:t>
            </a:r>
            <a:r>
              <a:rPr lang="en-US" sz="3200" dirty="0" err="1">
                <a:solidFill>
                  <a:schemeClr val="tx1"/>
                </a:solidFill>
                <a:latin typeface="Arial" pitchFamily="34" charset="0"/>
                <a:cs typeface="Arial" pitchFamily="34" charset="0"/>
              </a:rPr>
              <a:t>và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chủ</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động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thông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báo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kịp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thời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cho</a:t>
            </a:r>
            <a:r>
              <a:rPr lang="en-US" sz="3200" dirty="0">
                <a:solidFill>
                  <a:schemeClr val="tx1"/>
                </a:solidFill>
                <a:latin typeface="Arial" pitchFamily="34" charset="0"/>
                <a:cs typeface="Arial" pitchFamily="34" charset="0"/>
              </a:rPr>
              <a:t> GVCN </a:t>
            </a:r>
            <a:r>
              <a:rPr lang="en-US" sz="3200" dirty="0" err="1">
                <a:solidFill>
                  <a:schemeClr val="tx1"/>
                </a:solidFill>
                <a:latin typeface="Arial" pitchFamily="34" charset="0"/>
                <a:cs typeface="Arial" pitchFamily="34" charset="0"/>
              </a:rPr>
              <a:t>để</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phối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hợp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hỗ</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trợ</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giúp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đỡ</a:t>
            </a:r>
            <a:r>
              <a:rPr lang="en-US" sz="3200" dirty="0">
                <a:solidFill>
                  <a:schemeClr val="tx1"/>
                </a:solidFill>
                <a:latin typeface="Arial" pitchFamily="34" charset="0"/>
                <a:cs typeface="Arial" pitchFamily="34" charset="0"/>
              </a:rPr>
              <a:t> HS</a:t>
            </a:r>
            <a:r>
              <a:rPr lang="en-US" sz="3200" dirty="0" smtClean="0">
                <a:solidFill>
                  <a:schemeClr val="tx1"/>
                </a:solidFill>
                <a:latin typeface="Arial" pitchFamily="34" charset="0"/>
                <a:cs typeface="Arial" pitchFamily="34" charset="0"/>
              </a:rPr>
              <a:t>;</a:t>
            </a:r>
            <a:endParaRPr lang="en-US"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827099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463040" y="56268"/>
            <a:ext cx="6175717" cy="900335"/>
          </a:xfrm>
          <a:prstGeom prst="roundRect">
            <a:avLst/>
          </a:prstGeom>
          <a:solidFill>
            <a:srgbClr val="00B0F0"/>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a:latin typeface="Arial" pitchFamily="34" charset="0"/>
                <a:cs typeface="Arial" pitchFamily="34" charset="0"/>
              </a:rPr>
              <a:t>10. </a:t>
            </a:r>
            <a:r>
              <a:rPr lang="en-US" sz="3600" b="1" dirty="0" err="1">
                <a:latin typeface="Arial" pitchFamily="34" charset="0"/>
                <a:cs typeface="Arial" pitchFamily="34" charset="0"/>
              </a:rPr>
              <a:t>Về</a:t>
            </a:r>
            <a:r>
              <a:rPr lang="en-US" sz="3600" b="1" dirty="0">
                <a:latin typeface="Arial" pitchFamily="34" charset="0"/>
                <a:cs typeface="Arial" pitchFamily="34" charset="0"/>
              </a:rPr>
              <a:t> </a:t>
            </a:r>
            <a:r>
              <a:rPr lang="en-US" sz="3600" b="1" dirty="0" err="1">
                <a:latin typeface="Arial" pitchFamily="34" charset="0"/>
                <a:cs typeface="Arial" pitchFamily="34" charset="0"/>
              </a:rPr>
              <a:t>phía</a:t>
            </a:r>
            <a:r>
              <a:rPr lang="en-US" sz="3600" b="1" dirty="0">
                <a:latin typeface="Arial" pitchFamily="34" charset="0"/>
                <a:cs typeface="Arial" pitchFamily="34" charset="0"/>
              </a:rPr>
              <a:t> </a:t>
            </a:r>
            <a:r>
              <a:rPr lang="en-US" sz="3600" b="1" dirty="0" err="1">
                <a:latin typeface="Arial" pitchFamily="34" charset="0"/>
                <a:cs typeface="Arial" pitchFamily="34" charset="0"/>
              </a:rPr>
              <a:t>Phụ</a:t>
            </a:r>
            <a:r>
              <a:rPr lang="en-US" sz="3600" b="1" dirty="0">
                <a:latin typeface="Arial" pitchFamily="34" charset="0"/>
                <a:cs typeface="Arial" pitchFamily="34" charset="0"/>
              </a:rPr>
              <a:t> </a:t>
            </a:r>
            <a:r>
              <a:rPr lang="en-US" sz="3600" b="1" dirty="0" err="1" smtClean="0">
                <a:latin typeface="Arial" pitchFamily="34" charset="0"/>
                <a:cs typeface="Arial" pitchFamily="34" charset="0"/>
              </a:rPr>
              <a:t>huynh</a:t>
            </a:r>
            <a:r>
              <a:rPr lang="en-US" sz="3600" b="1" dirty="0" smtClean="0">
                <a:latin typeface="Arial" pitchFamily="34" charset="0"/>
                <a:cs typeface="Arial" pitchFamily="34" charset="0"/>
              </a:rPr>
              <a:t>:</a:t>
            </a:r>
            <a:endParaRPr lang="en-US" sz="3600" b="1" dirty="0">
              <a:latin typeface="Arial" pitchFamily="34" charset="0"/>
              <a:cs typeface="Arial" pitchFamily="34" charset="0"/>
            </a:endParaRPr>
          </a:p>
        </p:txBody>
      </p:sp>
      <p:sp>
        <p:nvSpPr>
          <p:cNvPr id="2" name="Rounded Rectangle 1"/>
          <p:cNvSpPr/>
          <p:nvPr/>
        </p:nvSpPr>
        <p:spPr>
          <a:xfrm>
            <a:off x="0" y="1181685"/>
            <a:ext cx="9144000" cy="5289454"/>
          </a:xfrm>
          <a:prstGeom prst="round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Tham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đầy</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đủ</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các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cuộc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các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hoạt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động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dục</a:t>
            </a:r>
            <a:r>
              <a:rPr lang="en-US" sz="3200" dirty="0">
                <a:solidFill>
                  <a:schemeClr val="tx1"/>
                </a:solidFill>
                <a:latin typeface="Arial" pitchFamily="34" charset="0"/>
                <a:cs typeface="Arial" pitchFamily="34" charset="0"/>
              </a:rPr>
              <a:t> HS </a:t>
            </a:r>
            <a:r>
              <a:rPr lang="en-US" sz="3200" dirty="0" err="1">
                <a:solidFill>
                  <a:schemeClr val="tx1"/>
                </a:solidFill>
                <a:latin typeface="Arial" pitchFamily="34" charset="0"/>
                <a:cs typeface="Arial" pitchFamily="34" charset="0"/>
              </a:rPr>
              <a:t>khi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có</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yêu</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cầu</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của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trường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hỗ</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trợ</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về</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tài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lực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vật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lực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sự</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nghiệp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phát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triển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dục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theo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khả</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năng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của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mình</a:t>
            </a:r>
            <a:r>
              <a:rPr lang="en-US" sz="3200" dirty="0">
                <a:solidFill>
                  <a:schemeClr val="tx1"/>
                </a:solidFill>
                <a:latin typeface="Arial" pitchFamily="34" charset="0"/>
                <a:cs typeface="Arial" pitchFamily="34" charset="0"/>
              </a:rPr>
              <a:t>.</a:t>
            </a:r>
          </a:p>
          <a:p>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Quan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tâm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nâng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cao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văn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hóa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đình</a:t>
            </a:r>
            <a:r>
              <a:rPr lang="en-US" sz="3200" dirty="0">
                <a:solidFill>
                  <a:schemeClr val="tx1"/>
                </a:solidFill>
                <a:latin typeface="Arial" pitchFamily="34" charset="0"/>
                <a:cs typeface="Arial" pitchFamily="34" charset="0"/>
              </a:rPr>
              <a:t>; cha </a:t>
            </a:r>
            <a:r>
              <a:rPr lang="en-US" sz="3200" dirty="0" err="1">
                <a:solidFill>
                  <a:schemeClr val="tx1"/>
                </a:solidFill>
                <a:latin typeface="Arial" pitchFamily="34" charset="0"/>
                <a:cs typeface="Arial" pitchFamily="34" charset="0"/>
              </a:rPr>
              <a:t>mẹ</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phải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tấm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gương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cho</a:t>
            </a:r>
            <a:r>
              <a:rPr lang="en-US" sz="3200" dirty="0">
                <a:solidFill>
                  <a:schemeClr val="tx1"/>
                </a:solidFill>
                <a:latin typeface="Arial" pitchFamily="34" charset="0"/>
                <a:cs typeface="Arial" pitchFamily="34" charset="0"/>
              </a:rPr>
              <a:t> con </a:t>
            </a:r>
            <a:r>
              <a:rPr lang="en-US" sz="3200" dirty="0" err="1">
                <a:solidFill>
                  <a:schemeClr val="tx1"/>
                </a:solidFill>
                <a:latin typeface="Arial" pitchFamily="34" charset="0"/>
                <a:cs typeface="Arial" pitchFamily="34" charset="0"/>
              </a:rPr>
              <a:t>cái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noi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theo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người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lớn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phải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là</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tấm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gương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trong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giao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tiếp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ứng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xử</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loại</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bỏ</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bạo</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lực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đình</a:t>
            </a:r>
            <a:r>
              <a:rPr lang="en-US" sz="3200" dirty="0">
                <a:solidFill>
                  <a:schemeClr val="tx1"/>
                </a:solidFill>
                <a:latin typeface="Arial" pitchFamily="34" charset="0"/>
                <a:cs typeface="Arial" pitchFamily="34" charset="0"/>
              </a:rPr>
              <a:t>.</a:t>
            </a:r>
            <a:endParaRPr lang="vi-VN" sz="3200"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939707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745588" y="56268"/>
            <a:ext cx="7695027" cy="1336434"/>
          </a:xfrm>
          <a:prstGeom prst="roundRect">
            <a:avLst/>
          </a:prstGeom>
          <a:solidFill>
            <a:schemeClr val="bg2">
              <a:lumMod val="90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3600" b="1" dirty="0" smtClean="0">
                <a:latin typeface="Arial" pitchFamily="34" charset="0"/>
                <a:cs typeface="Arial" pitchFamily="34" charset="0"/>
              </a:rPr>
              <a:t>11. </a:t>
            </a:r>
            <a:r>
              <a:rPr lang="en-US" sz="3600" b="1" dirty="0">
                <a:latin typeface="Arial" pitchFamily="34" charset="0"/>
                <a:cs typeface="Arial" pitchFamily="34" charset="0"/>
              </a:rPr>
              <a:t>Ý KIẾN GÓP Ý </a:t>
            </a:r>
            <a:endParaRPr lang="en-US" sz="3600" b="1" dirty="0" smtClean="0">
              <a:latin typeface="Arial" pitchFamily="34" charset="0"/>
              <a:cs typeface="Arial" pitchFamily="34" charset="0"/>
            </a:endParaRPr>
          </a:p>
          <a:p>
            <a:pPr algn="ctr"/>
            <a:r>
              <a:rPr lang="en-US" sz="3600" b="1" dirty="0" smtClean="0">
                <a:latin typeface="Arial" pitchFamily="34" charset="0"/>
                <a:cs typeface="Arial" pitchFamily="34" charset="0"/>
              </a:rPr>
              <a:t>CỦA </a:t>
            </a:r>
            <a:r>
              <a:rPr lang="en-US" sz="3600" b="1" dirty="0">
                <a:latin typeface="Arial" pitchFamily="34" charset="0"/>
                <a:cs typeface="Arial" pitchFamily="34" charset="0"/>
              </a:rPr>
              <a:t>PHỤ HUYNH HỌC SINH</a:t>
            </a:r>
            <a:r>
              <a:rPr lang="en-US" sz="3600" b="1" dirty="0" smtClean="0">
                <a:latin typeface="Arial" pitchFamily="34" charset="0"/>
                <a:cs typeface="Arial" pitchFamily="34" charset="0"/>
              </a:rPr>
              <a:t>:</a:t>
            </a:r>
            <a:endParaRPr lang="en-US" sz="3600" b="1" dirty="0">
              <a:latin typeface="Arial" pitchFamily="34" charset="0"/>
              <a:cs typeface="Arial" pitchFamily="34" charset="0"/>
            </a:endParaRPr>
          </a:p>
        </p:txBody>
      </p:sp>
      <p:sp>
        <p:nvSpPr>
          <p:cNvPr id="2" name="Rounded Rectangle 1"/>
          <p:cNvSpPr/>
          <p:nvPr/>
        </p:nvSpPr>
        <p:spPr>
          <a:xfrm>
            <a:off x="0" y="1645920"/>
            <a:ext cx="9144000" cy="3319976"/>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200" dirty="0">
                <a:solidFill>
                  <a:schemeClr val="tx1"/>
                </a:solidFill>
                <a:latin typeface="Arial" pitchFamily="34" charset="0"/>
                <a:cs typeface="Arial" pitchFamily="34" charset="0"/>
              </a:rPr>
              <a:t>Nhằm góp phần đánh giá chất lượng đào tạo và các hoạt động của Nhà trường ngày càng phát triển bền vững. Trường Cao đẳng Lý Tự Trọng Thành phố Hồ Chí Minh rất mong được sự đóng góp ý kiến từ quý vị Phụ huynh và các em Học sinh qua địa chỉ Email </a:t>
            </a:r>
          </a:p>
        </p:txBody>
      </p:sp>
      <p:sp>
        <p:nvSpPr>
          <p:cNvPr id="4" name="Rounded Rectangle 3"/>
          <p:cNvSpPr/>
          <p:nvPr/>
        </p:nvSpPr>
        <p:spPr>
          <a:xfrm>
            <a:off x="21101" y="5359789"/>
            <a:ext cx="9144000" cy="111134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vi-VN" sz="3200" dirty="0" smtClean="0">
                <a:solidFill>
                  <a:schemeClr val="tx1"/>
                </a:solidFill>
                <a:latin typeface="Arial" pitchFamily="34" charset="0"/>
                <a:cs typeface="Arial" pitchFamily="34" charset="0"/>
              </a:rPr>
              <a:t>Link </a:t>
            </a:r>
            <a:r>
              <a:rPr lang="vi-VN" sz="3200" dirty="0">
                <a:solidFill>
                  <a:schemeClr val="tx1"/>
                </a:solidFill>
                <a:latin typeface="Arial" pitchFamily="34" charset="0"/>
                <a:cs typeface="Arial" pitchFamily="34" charset="0"/>
              </a:rPr>
              <a:t>góp ý kiến về Nhà trường tại địa chỉ: </a:t>
            </a:r>
            <a:r>
              <a:rPr lang="en-US" sz="3200" dirty="0" smtClean="0">
                <a:solidFill>
                  <a:schemeClr val="tx1"/>
                </a:solidFill>
                <a:latin typeface="Arial" pitchFamily="34" charset="0"/>
                <a:cs typeface="Arial" pitchFamily="34" charset="0"/>
              </a:rPr>
              <a:t>   </a:t>
            </a:r>
          </a:p>
          <a:p>
            <a:r>
              <a:rPr lang="en-US" sz="3200" dirty="0">
                <a:solidFill>
                  <a:schemeClr val="tx1"/>
                </a:solidFill>
                <a:latin typeface="Arial" pitchFamily="34" charset="0"/>
                <a:cs typeface="Arial" pitchFamily="34" charset="0"/>
              </a:rPr>
              <a:t> </a:t>
            </a:r>
            <a:r>
              <a:rPr lang="en-US" sz="3200" dirty="0" smtClean="0">
                <a:solidFill>
                  <a:schemeClr val="tx1"/>
                </a:solidFill>
                <a:latin typeface="Arial" pitchFamily="34" charset="0"/>
                <a:cs typeface="Arial" pitchFamily="34" charset="0"/>
              </a:rPr>
              <a:t>        </a:t>
            </a:r>
            <a:r>
              <a:rPr lang="vi-VN" sz="3200" dirty="0" smtClean="0">
                <a:solidFill>
                  <a:schemeClr val="tx1"/>
                </a:solidFill>
                <a:latin typeface="Arial" pitchFamily="34" charset="0"/>
                <a:cs typeface="Arial" pitchFamily="34" charset="0"/>
              </a:rPr>
              <a:t>http</a:t>
            </a:r>
            <a:r>
              <a:rPr lang="vi-VN" sz="3200" dirty="0">
                <a:solidFill>
                  <a:schemeClr val="tx1"/>
                </a:solidFill>
                <a:latin typeface="Arial" pitchFamily="34" charset="0"/>
                <a:cs typeface="Arial" pitchFamily="34" charset="0"/>
              </a:rPr>
              <a:t>://bit.ly/ykiendonggopltt</a:t>
            </a:r>
          </a:p>
        </p:txBody>
      </p:sp>
    </p:spTree>
    <p:extLst>
      <p:ext uri="{BB962C8B-B14F-4D97-AF65-F5344CB8AC3E}">
        <p14:creationId xmlns:p14="http://schemas.microsoft.com/office/powerpoint/2010/main" val="3080539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432" y="2033517"/>
            <a:ext cx="8407021" cy="3605286"/>
          </a:xfrm>
        </p:spPr>
        <p:txBody>
          <a:bodyPr>
            <a:normAutofit/>
          </a:bodyPr>
          <a:lstStyle/>
          <a:p>
            <a:pPr marL="34290" indent="0" algn="ctr">
              <a:buNone/>
            </a:pPr>
            <a:r>
              <a:rPr lang="en-US" sz="4000" b="1" dirty="0" smtClean="0">
                <a:latin typeface="Times New Roman" pitchFamily="18" charset="0"/>
                <a:cs typeface="Times New Roman" pitchFamily="18" charset="0"/>
              </a:rPr>
              <a:t>TRÂN TRỌNG CẢM ƠN </a:t>
            </a:r>
          </a:p>
          <a:p>
            <a:pPr marL="34290" indent="0" algn="ctr">
              <a:buNone/>
            </a:pPr>
            <a:r>
              <a:rPr lang="en-US" sz="4000" b="1" dirty="0" smtClean="0">
                <a:latin typeface="Times New Roman" pitchFamily="18" charset="0"/>
                <a:cs typeface="Times New Roman" pitchFamily="18" charset="0"/>
              </a:rPr>
              <a:t>QUÝ PHỤ </a:t>
            </a:r>
            <a:r>
              <a:rPr lang="en-US" sz="4000" b="1" dirty="0">
                <a:latin typeface="Times New Roman" pitchFamily="18" charset="0"/>
                <a:cs typeface="Times New Roman" pitchFamily="18" charset="0"/>
              </a:rPr>
              <a:t>HUYNH HỌC SINH </a:t>
            </a:r>
          </a:p>
          <a:p>
            <a:pPr marL="34290" indent="0" algn="ctr">
              <a:buNone/>
            </a:pPr>
            <a:r>
              <a:rPr lang="en-US" sz="4000" b="1" dirty="0" smtClean="0">
                <a:latin typeface="Times New Roman" pitchFamily="18" charset="0"/>
                <a:cs typeface="Times New Roman" pitchFamily="18" charset="0"/>
              </a:rPr>
              <a:t>ĐÃ ĐẾN THAM DỰ </a:t>
            </a:r>
          </a:p>
          <a:p>
            <a:pPr marL="34290" indent="0" algn="ctr">
              <a:buNone/>
            </a:pPr>
            <a:r>
              <a:rPr lang="en-US" sz="4000" b="1" dirty="0" smtClean="0">
                <a:latin typeface="Times New Roman" pitchFamily="18" charset="0"/>
                <a:cs typeface="Times New Roman" pitchFamily="18" charset="0"/>
              </a:rPr>
              <a:t>HỌP PHỤ HUYNH HỌC SINH</a:t>
            </a:r>
            <a:endParaRPr lang="en-US" sz="4000" dirty="0">
              <a:latin typeface="Times New Roman" pitchFamily="18" charset="0"/>
              <a:cs typeface="Times New Roman" pitchFamily="18" charset="0"/>
            </a:endParaRPr>
          </a:p>
          <a:p>
            <a:endParaRPr lang="en-US" sz="4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0591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1</Template>
  <TotalTime>3940</TotalTime>
  <Words>1620</Words>
  <Application>Microsoft Office PowerPoint</Application>
  <PresentationFormat>On-screen Show (4:3)</PresentationFormat>
  <Paragraphs>110</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Back to School 16x9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ĐẠI CƯƠNG VỀ TÂM LÝ  VÀ TÂM LÝ HỌC NHÀ TRƯỜNG</dc:title>
  <dc:creator>Cong Tran</dc:creator>
  <cp:lastModifiedBy>asus</cp:lastModifiedBy>
  <cp:revision>621</cp:revision>
  <cp:lastPrinted>2015-05-18T23:48:17Z</cp:lastPrinted>
  <dcterms:created xsi:type="dcterms:W3CDTF">2015-01-19T22:55:38Z</dcterms:created>
  <dcterms:modified xsi:type="dcterms:W3CDTF">2020-06-20T13:19:25Z</dcterms:modified>
</cp:coreProperties>
</file>